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gnacio\Desktop\Muni%202021\Canasta%20b&#225;sica\Precios%20con%20promedi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Evolución Canásta Básica de Alimentos</a:t>
            </a:r>
          </a:p>
          <a:p>
            <a:pPr>
              <a:defRPr/>
            </a:pPr>
            <a:r>
              <a:rPr lang="en-US" sz="1100" b="0" i="0" u="none" strike="noStrike" baseline="0">
                <a:effectLst/>
              </a:rPr>
              <a:t>Hogar Ref: </a:t>
            </a:r>
            <a:r>
              <a:rPr lang="es-AR" sz="1100" b="0" i="0" u="none" strike="noStrike" baseline="0">
                <a:effectLst/>
              </a:rPr>
              <a:t>cuatro miembros, compuesto por un jefe varón de 35 años, su esposa de 31 años, un hijo de 6 años y una hija de 8 años</a:t>
            </a:r>
            <a:r>
              <a:rPr lang="es-AR" sz="1100" b="1" i="0" u="none" strike="noStrike" baseline="0"/>
              <a:t> </a:t>
            </a:r>
            <a:endParaRPr lang="en-US" sz="1100"/>
          </a:p>
        </c:rich>
      </c:tx>
      <c:layout>
        <c:manualLayout>
          <c:xMode val="edge"/>
          <c:yMode val="edge"/>
          <c:x val="0.11233906045432264"/>
          <c:y val="6.76589986468200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1362347437066815E-2"/>
          <c:y val="9.1251154201292706E-2"/>
          <c:w val="0.90419058137827335"/>
          <c:h val="0.79979624257494142"/>
        </c:manualLayout>
      </c:layout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('Evolución mensual'!$CN$2,'Evolución mensual'!$CQ$2,'Evolución mensual'!$CT$2,'Evolución mensual'!$CV$2,'Evolución mensual'!$CX$2,'Evolución mensual'!$CZ$2,'Evolución mensual'!$DB$2,'Evolución mensual'!$DD$2,'Evolución mensual'!$DF$2,'Evolución mensual'!$DH$2,'Evolución mensual'!$DJ$2,'Evolución mensual'!$DL$2,'Evolución mensual'!$DN$2)</c:f>
              <c:numCache>
                <c:formatCode>mmm\-yy</c:formatCode>
                <c:ptCount val="13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</c:numCache>
            </c:numRef>
          </c:cat>
          <c:val>
            <c:numRef>
              <c:f>('Evolución mensual'!$CN$5,'Evolución mensual'!$CQ$5,'Evolución mensual'!$CT$5,'Evolución mensual'!$CV$5,'Evolución mensual'!$CX$5,'Evolución mensual'!$CZ$5,'Evolución mensual'!$DB$5,'Evolución mensual'!$DD$5,'Evolución mensual'!$DF$5,'Evolución mensual'!$DH$5,'Evolución mensual'!$DJ$5,'Evolución mensual'!$DL$5,'Evolución mensual'!$DN$5)</c:f>
              <c:numCache>
                <c:formatCode>_ [$$-2C0A]\ * #,##0.00_ ;_ [$$-2C0A]\ * \-#,##0.00_ ;_ [$$-2C0A]\ * "-"??_ ;_ @_ </c:formatCode>
                <c:ptCount val="13"/>
                <c:pt idx="0">
                  <c:v>18600.583942266094</c:v>
                </c:pt>
                <c:pt idx="1">
                  <c:v>18767.365072612964</c:v>
                </c:pt>
                <c:pt idx="2">
                  <c:v>19451.070753110747</c:v>
                </c:pt>
                <c:pt idx="3">
                  <c:v>18731.559803065564</c:v>
                </c:pt>
                <c:pt idx="4">
                  <c:v>20746.36187562898</c:v>
                </c:pt>
                <c:pt idx="5">
                  <c:v>21897.511079044285</c:v>
                </c:pt>
                <c:pt idx="6">
                  <c:v>23045.912729672054</c:v>
                </c:pt>
                <c:pt idx="7">
                  <c:v>24459.606822363345</c:v>
                </c:pt>
                <c:pt idx="8">
                  <c:v>25974.233876007274</c:v>
                </c:pt>
                <c:pt idx="9">
                  <c:v>26370.775111582443</c:v>
                </c:pt>
                <c:pt idx="10">
                  <c:v>27901.458681197168</c:v>
                </c:pt>
                <c:pt idx="11">
                  <c:v>28423.964288190444</c:v>
                </c:pt>
                <c:pt idx="12">
                  <c:v>29301.070118129031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0B-499E-A5F5-08A132DBD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2715536"/>
        <c:axId val="282721416"/>
        <c:axId val="0"/>
      </c:bar3DChart>
      <c:dateAx>
        <c:axId val="28271553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282721416"/>
        <c:crosses val="autoZero"/>
        <c:auto val="1"/>
        <c:lblOffset val="100"/>
        <c:baseTimeUnit val="months"/>
      </c:dateAx>
      <c:valAx>
        <c:axId val="282721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[$$-2C0A]\ * #,##0.00_ ;_ [$$-2C0A]\ * \-#,##0.00_ ;_ [$$-2C0A]\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28271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676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895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798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117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70326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1843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3082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60824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765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06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141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005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909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861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413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77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753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4C25B1-F0F9-40DC-BD42-64D7D8E0AE9E}" type="datetimeFigureOut">
              <a:rPr lang="es-AR" smtClean="0"/>
              <a:t>10/6/2021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4DDE0-761B-4EC4-A4AA-A6328246BA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3873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CBA Mes Mayo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2052918"/>
            <a:ext cx="9731465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/>
              <a:t>U</a:t>
            </a:r>
            <a:r>
              <a:rPr lang="es-ES" sz="3200" dirty="0" smtClean="0"/>
              <a:t>na </a:t>
            </a:r>
            <a:r>
              <a:rPr lang="es-ES" sz="3200" dirty="0"/>
              <a:t>familia tipo -compuesta por dos personas adultas y dos menores- necesitó percibir ingresos por </a:t>
            </a:r>
            <a:r>
              <a:rPr lang="es-AR" sz="3200" dirty="0"/>
              <a:t> </a:t>
            </a:r>
            <a:r>
              <a:rPr lang="es-AR" sz="3200" b="1" dirty="0" smtClean="0"/>
              <a:t>$29.301,07 </a:t>
            </a:r>
            <a:endParaRPr lang="es-ES" sz="3200" b="1" dirty="0" smtClean="0"/>
          </a:p>
          <a:p>
            <a:pPr marL="0" indent="0">
              <a:buNone/>
            </a:pPr>
            <a:r>
              <a:rPr lang="es-ES" sz="3200" dirty="0" smtClean="0"/>
              <a:t>Para </a:t>
            </a:r>
            <a:r>
              <a:rPr lang="es-ES" sz="3200" dirty="0"/>
              <a:t>cubrir una </a:t>
            </a:r>
            <a:r>
              <a:rPr lang="es-ES" sz="3200" i="1" dirty="0"/>
              <a:t>canasta básica (alimentos), marcando un AUMENTO promedio, con respecto al mes anterior de </a:t>
            </a:r>
            <a:r>
              <a:rPr lang="es-ES" sz="3200" b="1" i="1" dirty="0" smtClean="0"/>
              <a:t>3,09%  </a:t>
            </a:r>
            <a:r>
              <a:rPr lang="es-ES" sz="3200" dirty="0"/>
              <a:t>, y </a:t>
            </a:r>
            <a:r>
              <a:rPr lang="es-ES" sz="3200"/>
              <a:t>del </a:t>
            </a:r>
            <a:endParaRPr lang="es-ES" sz="3200" smtClean="0"/>
          </a:p>
          <a:p>
            <a:pPr marL="0" indent="0">
              <a:buNone/>
            </a:pPr>
            <a:r>
              <a:rPr lang="es-ES" sz="3200" b="1" smtClean="0"/>
              <a:t>18,48 </a:t>
            </a:r>
            <a:r>
              <a:rPr lang="es-ES" sz="3200" b="1" dirty="0"/>
              <a:t>%</a:t>
            </a:r>
            <a:r>
              <a:rPr lang="es-ES" sz="3200" dirty="0"/>
              <a:t> en lo que va del 2021 ( Enero-Abril)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052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266" y="0"/>
            <a:ext cx="9404723" cy="1400530"/>
          </a:xfrm>
        </p:spPr>
        <p:txBody>
          <a:bodyPr/>
          <a:lstStyle/>
          <a:p>
            <a:pPr algn="ctr"/>
            <a:r>
              <a:rPr lang="es-ES" sz="4600" b="1" dirty="0" smtClean="0"/>
              <a:t>Evolución anual CBA</a:t>
            </a:r>
            <a:endParaRPr lang="es-AR" sz="4600" b="1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155313"/>
              </p:ext>
            </p:extLst>
          </p:nvPr>
        </p:nvGraphicFramePr>
        <p:xfrm>
          <a:off x="148301" y="1174125"/>
          <a:ext cx="11600875" cy="5804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62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96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CBA Mes Mayo </vt:lpstr>
      <vt:lpstr>Evolución anual CBA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CBA Mes Abril</dc:title>
  <dc:creator>Ignacio</dc:creator>
  <cp:lastModifiedBy>Usuario</cp:lastModifiedBy>
  <cp:revision>3</cp:revision>
  <dcterms:created xsi:type="dcterms:W3CDTF">2021-06-02T11:53:06Z</dcterms:created>
  <dcterms:modified xsi:type="dcterms:W3CDTF">2021-06-10T14:52:50Z</dcterms:modified>
</cp:coreProperties>
</file>