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5"/>
  </p:notesMasterIdLst>
  <p:sldIdLst>
    <p:sldId id="256" r:id="rId2"/>
    <p:sldId id="290" r:id="rId3"/>
    <p:sldId id="289" r:id="rId4"/>
    <p:sldId id="299" r:id="rId5"/>
    <p:sldId id="297" r:id="rId6"/>
    <p:sldId id="292" r:id="rId7"/>
    <p:sldId id="300" r:id="rId8"/>
    <p:sldId id="293" r:id="rId9"/>
    <p:sldId id="294" r:id="rId10"/>
    <p:sldId id="295" r:id="rId11"/>
    <p:sldId id="301" r:id="rId12"/>
    <p:sldId id="296" r:id="rId13"/>
    <p:sldId id="29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624" autoAdjust="0"/>
  </p:normalViewPr>
  <p:slideViewPr>
    <p:cSldViewPr>
      <p:cViewPr>
        <p:scale>
          <a:sx n="80" d="100"/>
          <a:sy n="80" d="100"/>
        </p:scale>
        <p:origin x="10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SSAL%202021\Informe%20actividades%20diarias\INFORME%20%20ASSAL%202021\Estadisticas%20comparativas%20informe%2017-12-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SSAL%202021\Informe%20actividades%20diarias\INFORME%20%20ASSAL%202021\Estadisticas%20comparativas%20informe%2017-12-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SSAL%202021\Informe%20actividades%20diarias\INFORME%20%20ASSAL%202021\Estadisticas%20comparativas%20informe%2017-12-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SSAL%202021\Informe%20actividades%20diarias\INFORME%20%20ASSAL%202021\Estadisticas%20comparativas%20informe%2017-12-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SSAL%202021\Informe%20actividades%20diarias\INFORME%20%20ASSAL%202021\Estadisticas%20comparativas%20informe%2017-12-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SSAL%202021\Informe%20actividades%20diarias\INFORME%20%20ASSAL%202021\Estadisticas%20comparativas%20informe%2017-12-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SSAL%202021\Informe%20actividades%20diarias\INFORME%20%20ASSAL%202021\Estadisticas%20comparativas%20informe%2017-12-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SSAL%202021\Informe%20actividades%20diarias\INFORME%20%20ASSAL%202021\Estadisticas%20comparativas%20informe%2017-12-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ropbox\ASSAL%202021\Informe%20actividades%20diarias\INFORME%20%20ASSAL%202021\Estadisticas%20comparativas%20informe%2017-12-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'Personas aterndidas'!$A$5</c:f>
              <c:strCache>
                <c:ptCount val="1"/>
                <c:pt idx="0">
                  <c:v>Personas atendidas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'Personas aterndidas'!$B$4:$I$4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'Personas aterndidas'!$B$5:$I$5</c:f>
              <c:numCache>
                <c:formatCode>General</c:formatCode>
                <c:ptCount val="8"/>
                <c:pt idx="0">
                  <c:v>961</c:v>
                </c:pt>
                <c:pt idx="1">
                  <c:v>1271</c:v>
                </c:pt>
                <c:pt idx="2">
                  <c:v>1402</c:v>
                </c:pt>
                <c:pt idx="3">
                  <c:v>2359</c:v>
                </c:pt>
                <c:pt idx="4">
                  <c:v>1120</c:v>
                </c:pt>
                <c:pt idx="5">
                  <c:v>1350</c:v>
                </c:pt>
                <c:pt idx="6">
                  <c:v>1862</c:v>
                </c:pt>
                <c:pt idx="7">
                  <c:v>1819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B7-4E06-943A-BF2C084B0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510184"/>
        <c:axId val="438501952"/>
      </c:barChart>
      <c:catAx>
        <c:axId val="4385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8501952"/>
        <c:crosses val="autoZero"/>
        <c:auto val="1"/>
        <c:lblAlgn val="ctr"/>
        <c:lblOffset val="100"/>
        <c:noMultiLvlLbl val="0"/>
      </c:catAx>
      <c:valAx>
        <c:axId val="438501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851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Auditorias - Comisos - Clausuras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'Auditoria-comiso-clausuras'!$A$5</c:f>
              <c:strCache>
                <c:ptCount val="1"/>
                <c:pt idx="0">
                  <c:v>Auditorías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'Auditoria-comiso-clausuras'!$B$4:$I$4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'Auditoria-comiso-clausuras'!$B$5:$I$5</c:f>
              <c:numCache>
                <c:formatCode>General</c:formatCode>
                <c:ptCount val="8"/>
                <c:pt idx="0">
                  <c:v>900</c:v>
                </c:pt>
                <c:pt idx="1">
                  <c:v>814</c:v>
                </c:pt>
                <c:pt idx="2">
                  <c:v>963</c:v>
                </c:pt>
                <c:pt idx="3">
                  <c:v>1482</c:v>
                </c:pt>
                <c:pt idx="4">
                  <c:v>892</c:v>
                </c:pt>
                <c:pt idx="5">
                  <c:v>1047</c:v>
                </c:pt>
                <c:pt idx="6">
                  <c:v>1533</c:v>
                </c:pt>
                <c:pt idx="7">
                  <c:v>1819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8C-4DA2-84F1-B167FC9134FA}"/>
            </c:ext>
          </c:extLst>
        </c:ser>
        <c:ser>
          <c:idx val="1"/>
          <c:order val="1"/>
          <c:tx>
            <c:strRef>
              <c:f>'Auditoria-comiso-clausuras'!$A$6</c:f>
              <c:strCache>
                <c:ptCount val="1"/>
                <c:pt idx="0">
                  <c:v>Clausuras a comercios locales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'Auditoria-comiso-clausuras'!$B$4:$I$4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'Auditoria-comiso-clausuras'!$B$6:$I$6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17</c:v>
                </c:pt>
                <c:pt idx="7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8C-4DA2-84F1-B167FC9134FA}"/>
            </c:ext>
          </c:extLst>
        </c:ser>
        <c:ser>
          <c:idx val="2"/>
          <c:order val="2"/>
          <c:tx>
            <c:strRef>
              <c:f>'Auditoria-comiso-clausuras'!$A$7</c:f>
              <c:strCache>
                <c:ptCount val="1"/>
                <c:pt idx="0">
                  <c:v>Procedimientos de decomisos por alimentos vencidos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'Auditoria-comiso-clausuras'!$B$4:$I$4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'Auditoria-comiso-clausuras'!$B$7:$I$7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8</c:v>
                </c:pt>
                <c:pt idx="6">
                  <c:v>58</c:v>
                </c:pt>
                <c:pt idx="7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8C-4DA2-84F1-B167FC913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572208"/>
        <c:axId val="438576912"/>
      </c:barChart>
      <c:catAx>
        <c:axId val="43857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8576912"/>
        <c:crosses val="autoZero"/>
        <c:auto val="1"/>
        <c:lblAlgn val="ctr"/>
        <c:lblOffset val="100"/>
        <c:noMultiLvlLbl val="0"/>
      </c:catAx>
      <c:valAx>
        <c:axId val="438576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857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C8-43FA-91FA-F1EBEF99D53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C8-43FA-91FA-F1EBEF99D53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C8-43FA-91FA-F1EBEF99D53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C8-43FA-91FA-F1EBEF99D53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C8-43FA-91FA-F1EBEF99D53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C8-43FA-91FA-F1EBEF99D53C}"/>
              </c:ext>
            </c:extLst>
          </c:dPt>
          <c:dPt>
            <c:idx val="6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E7-4B90-9792-CDC91870D3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'Personas aterndidas'!$K$7:$K$13</c:f>
              <c:strCache>
                <c:ptCount val="7"/>
                <c:pt idx="0">
                  <c:v>Asesoramiento</c:v>
                </c:pt>
                <c:pt idx="1">
                  <c:v>Consultas cursos</c:v>
                </c:pt>
                <c:pt idx="2">
                  <c:v>Denuncias</c:v>
                </c:pt>
                <c:pt idx="3">
                  <c:v>Inscripcion Curso</c:v>
                </c:pt>
                <c:pt idx="4">
                  <c:v>Tramites Utas</c:v>
                </c:pt>
                <c:pt idx="5">
                  <c:v>Renovacion carnet</c:v>
                </c:pt>
                <c:pt idx="6">
                  <c:v>Retirar carnet</c:v>
                </c:pt>
              </c:strCache>
            </c:strRef>
          </c:cat>
          <c:val>
            <c:numRef>
              <c:f>'Personas aterndidas'!$M$7:$M$13</c:f>
              <c:numCache>
                <c:formatCode>0.0%</c:formatCode>
                <c:ptCount val="7"/>
                <c:pt idx="0">
                  <c:v>2.2234574763757644E-2</c:v>
                </c:pt>
                <c:pt idx="1">
                  <c:v>0.11617565314063369</c:v>
                </c:pt>
                <c:pt idx="2">
                  <c:v>4.4469149527515284E-3</c:v>
                </c:pt>
                <c:pt idx="3">
                  <c:v>0.1311839911061701</c:v>
                </c:pt>
                <c:pt idx="4">
                  <c:v>0.11006114508060033</c:v>
                </c:pt>
                <c:pt idx="5">
                  <c:v>9.6720400222345751E-2</c:v>
                </c:pt>
                <c:pt idx="6">
                  <c:v>0.51917732073374101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E7-4B90-9792-CDC91870D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'Curso de manipulador'!$A$5</c:f>
              <c:strCache>
                <c:ptCount val="1"/>
                <c:pt idx="0">
                  <c:v>Cursos de Manipulacion de Alimentos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'Curso de manipulador'!$B$4:$I$4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'Curso de manipulador'!$B$5:$I$5</c:f>
              <c:numCache>
                <c:formatCode>General</c:formatCode>
                <c:ptCount val="8"/>
                <c:pt idx="0">
                  <c:v>15</c:v>
                </c:pt>
                <c:pt idx="1">
                  <c:v>18</c:v>
                </c:pt>
                <c:pt idx="2">
                  <c:v>14</c:v>
                </c:pt>
                <c:pt idx="3">
                  <c:v>13</c:v>
                </c:pt>
                <c:pt idx="4">
                  <c:v>16</c:v>
                </c:pt>
                <c:pt idx="5">
                  <c:v>20</c:v>
                </c:pt>
                <c:pt idx="6">
                  <c:v>6</c:v>
                </c:pt>
                <c:pt idx="7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55-4793-A171-B5ED685D73D4}"/>
            </c:ext>
          </c:extLst>
        </c:ser>
        <c:ser>
          <c:idx val="1"/>
          <c:order val="1"/>
          <c:tx>
            <c:strRef>
              <c:f>'Curso de manipulador'!$A$6</c:f>
              <c:strCache>
                <c:ptCount val="1"/>
                <c:pt idx="0">
                  <c:v>Carnet emitidos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1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'Curso de manipulador'!$B$4:$I$4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'Curso de manipulador'!$B$6:$I$6</c:f>
              <c:numCache>
                <c:formatCode>General</c:formatCode>
                <c:ptCount val="8"/>
                <c:pt idx="0">
                  <c:v>325</c:v>
                </c:pt>
                <c:pt idx="1">
                  <c:v>524</c:v>
                </c:pt>
                <c:pt idx="2">
                  <c:v>283</c:v>
                </c:pt>
                <c:pt idx="3">
                  <c:v>384</c:v>
                </c:pt>
                <c:pt idx="4">
                  <c:v>487</c:v>
                </c:pt>
                <c:pt idx="5">
                  <c:v>576</c:v>
                </c:pt>
                <c:pt idx="6">
                  <c:v>908</c:v>
                </c:pt>
                <c:pt idx="7">
                  <c:v>1218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5-4793-A171-B5ED685D7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759376"/>
        <c:axId val="298762120"/>
      </c:barChart>
      <c:catAx>
        <c:axId val="29875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98762120"/>
        <c:crosses val="autoZero"/>
        <c:auto val="1"/>
        <c:lblAlgn val="ctr"/>
        <c:lblOffset val="100"/>
        <c:noMultiLvlLbl val="0"/>
      </c:catAx>
      <c:valAx>
        <c:axId val="298762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875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Auditorias!$A$4</c:f>
              <c:strCache>
                <c:ptCount val="1"/>
                <c:pt idx="0">
                  <c:v>Auditorías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Auditorias!$B$3:$I$3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Auditorias!$B$4:$I$4</c:f>
              <c:numCache>
                <c:formatCode>General</c:formatCode>
                <c:ptCount val="8"/>
                <c:pt idx="0">
                  <c:v>900</c:v>
                </c:pt>
                <c:pt idx="1">
                  <c:v>814</c:v>
                </c:pt>
                <c:pt idx="2">
                  <c:v>963</c:v>
                </c:pt>
                <c:pt idx="3">
                  <c:v>1482</c:v>
                </c:pt>
                <c:pt idx="4">
                  <c:v>892</c:v>
                </c:pt>
                <c:pt idx="5">
                  <c:v>1047</c:v>
                </c:pt>
                <c:pt idx="6">
                  <c:v>1533</c:v>
                </c:pt>
                <c:pt idx="7">
                  <c:v>1521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BA-468F-9389-AA1E7A6E3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8468800"/>
        <c:axId val="428475072"/>
      </c:barChart>
      <c:catAx>
        <c:axId val="42846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28475072"/>
        <c:crosses val="autoZero"/>
        <c:auto val="1"/>
        <c:lblAlgn val="ctr"/>
        <c:lblOffset val="100"/>
        <c:noMultiLvlLbl val="0"/>
      </c:catAx>
      <c:valAx>
        <c:axId val="428475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846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C2-4A05-AB2C-7BA35995BD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C2-4A05-AB2C-7BA35995BD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C2-4A05-AB2C-7BA35995BD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BC2-4A05-AB2C-7BA35995BD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BC2-4A05-AB2C-7BA35995BD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BC2-4A05-AB2C-7BA35995BD3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2A-4634-B1C6-BEB0B80E0CE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BC2-4A05-AB2C-7BA35995BD3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BC2-4A05-AB2C-7BA35995BD3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BC2-4A05-AB2C-7BA35995BD3B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fld id="{130874EF-9D55-4882-8E89-0693937C47DF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14946A95-0FD0-4852-991F-7959E58C7521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7361776652411026"/>
                  <c:y val="-6.471468447950228E-2"/>
                </c:manualLayout>
              </c:layout>
              <c:tx>
                <c:rich>
                  <a:bodyPr/>
                  <a:lstStyle/>
                  <a:p>
                    <a:fld id="{BB5B1EE8-DD82-47E1-A696-E6C6D976B309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340B1374-7384-4361-8BF9-A2F3361221E0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4378545851437752"/>
                  <c:y val="-0.11065176785912668"/>
                </c:manualLayout>
              </c:layout>
              <c:tx>
                <c:rich>
                  <a:bodyPr/>
                  <a:lstStyle/>
                  <a:p>
                    <a:fld id="{A97710A9-F535-4C2F-BCD5-39B73A2D6005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576CDA36-B6B6-4ECE-B1A5-8D328C2F3E1A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9.0504652756719636E-2"/>
                  <c:y val="-0.19725710245028108"/>
                </c:manualLayout>
              </c:layout>
              <c:tx>
                <c:rich>
                  <a:bodyPr/>
                  <a:lstStyle/>
                  <a:p>
                    <a:fld id="{DB24EE64-67AD-408B-B560-ABC700CD9B22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  <a:fld id="{380EA4FA-6228-405F-9570-83ACBF8E5E17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7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fld id="{F3DABCF7-9650-4BA7-BD4A-09D00A940203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  <a:fld id="{C0E83938-B77B-4E62-9861-F012B3E54611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9FAFD658-2CF4-4ACC-B0A4-34DD66909E5B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[NOMBRE DE CATEGORÍA]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; </a:t>
                    </a:r>
                    <a:fld id="{6300E252-C951-46B6-AAD9-147B9CE8CF96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Auditorias!$M$6:$M$15</c:f>
              <c:strCache>
                <c:ptCount val="10"/>
                <c:pt idx="0">
                  <c:v>Denuncia</c:v>
                </c:pt>
                <c:pt idx="1">
                  <c:v>Asesoramiento</c:v>
                </c:pt>
                <c:pt idx="2">
                  <c:v>Bares/restaurantes</c:v>
                </c:pt>
                <c:pt idx="3">
                  <c:v>Carnicerias</c:v>
                </c:pt>
                <c:pt idx="4">
                  <c:v>carribares Rotiserias</c:v>
                </c:pt>
                <c:pt idx="5">
                  <c:v>Habilitacion nuevos comercios</c:v>
                </c:pt>
                <c:pt idx="6">
                  <c:v>Supermercados/Despensas/verdulerias</c:v>
                </c:pt>
                <c:pt idx="7">
                  <c:v>Panaderias</c:v>
                </c:pt>
                <c:pt idx="8">
                  <c:v>RNE</c:v>
                </c:pt>
                <c:pt idx="9">
                  <c:v>Vehiculos trasporte alimentos</c:v>
                </c:pt>
              </c:strCache>
            </c:strRef>
          </c:cat>
          <c:val>
            <c:numRef>
              <c:f>Auditorias!$O$6:$O$15</c:f>
              <c:numCache>
                <c:formatCode>0%</c:formatCode>
                <c:ptCount val="10"/>
                <c:pt idx="0">
                  <c:v>1.3806706114398421E-2</c:v>
                </c:pt>
                <c:pt idx="1">
                  <c:v>5.8514135437212358E-2</c:v>
                </c:pt>
                <c:pt idx="2">
                  <c:v>6.3773833004602237E-2</c:v>
                </c:pt>
                <c:pt idx="3">
                  <c:v>0.1472715318869165</c:v>
                </c:pt>
                <c:pt idx="4">
                  <c:v>5.128205128205128E-2</c:v>
                </c:pt>
                <c:pt idx="5">
                  <c:v>9.3359631821170283E-2</c:v>
                </c:pt>
                <c:pt idx="6">
                  <c:v>0.19263642340565418</c:v>
                </c:pt>
                <c:pt idx="7">
                  <c:v>4.142011834319527E-2</c:v>
                </c:pt>
                <c:pt idx="8">
                  <c:v>5.5884286653517426E-2</c:v>
                </c:pt>
                <c:pt idx="9">
                  <c:v>0.25115055884286652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2A-4634-B1C6-BEB0B80E0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'Actas labradas'!$A$4</c:f>
              <c:strCache>
                <c:ptCount val="1"/>
                <c:pt idx="0">
                  <c:v>Actas labradas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'Actas labradas'!$B$3:$I$3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'Actas labradas'!$B$4:$I$4</c:f>
              <c:numCache>
                <c:formatCode>General</c:formatCode>
                <c:ptCount val="8"/>
                <c:pt idx="0">
                  <c:v>32</c:v>
                </c:pt>
                <c:pt idx="1">
                  <c:v>48</c:v>
                </c:pt>
                <c:pt idx="2">
                  <c:v>45</c:v>
                </c:pt>
                <c:pt idx="3">
                  <c:v>20</c:v>
                </c:pt>
                <c:pt idx="4">
                  <c:v>28</c:v>
                </c:pt>
                <c:pt idx="5">
                  <c:v>51</c:v>
                </c:pt>
                <c:pt idx="6">
                  <c:v>298</c:v>
                </c:pt>
                <c:pt idx="7">
                  <c:v>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5C-47A3-A03C-CF09B1810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435856"/>
        <c:axId val="263429976"/>
      </c:barChart>
      <c:catAx>
        <c:axId val="26343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429976"/>
        <c:crosses val="autoZero"/>
        <c:auto val="1"/>
        <c:lblAlgn val="ctr"/>
        <c:lblOffset val="100"/>
        <c:noMultiLvlLbl val="0"/>
      </c:catAx>
      <c:valAx>
        <c:axId val="26342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6343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02021779715108E-2"/>
          <c:y val="0"/>
          <c:w val="0.96195956440569785"/>
          <c:h val="0.89423124613138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'ControlTrasp-VehiculosAud-Infra'!$A$5</c:f>
              <c:strCache>
                <c:ptCount val="1"/>
                <c:pt idx="0">
                  <c:v>Control de transporte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'ControlTrasp-VehiculosAud-Infra'!$B$4:$I$4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'ControlTrasp-VehiculosAud-Infra'!$B$5:$I$5</c:f>
              <c:numCache>
                <c:formatCode>General</c:formatCode>
                <c:ptCount val="8"/>
                <c:pt idx="0">
                  <c:v>11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F4-4529-A398-83DAC2ABC1BA}"/>
            </c:ext>
          </c:extLst>
        </c:ser>
        <c:ser>
          <c:idx val="1"/>
          <c:order val="1"/>
          <c:tx>
            <c:strRef>
              <c:f>'ControlTrasp-VehiculosAud-Infra'!$A$6</c:f>
              <c:strCache>
                <c:ptCount val="1"/>
                <c:pt idx="0">
                  <c:v>Vehiculos Auditados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'ControlTrasp-VehiculosAud-Infra'!$B$4:$I$4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'ControlTrasp-VehiculosAud-Infra'!$B$6:$I$6</c:f>
              <c:numCache>
                <c:formatCode>General</c:formatCode>
                <c:ptCount val="8"/>
                <c:pt idx="0">
                  <c:v>222</c:v>
                </c:pt>
                <c:pt idx="1">
                  <c:v>75</c:v>
                </c:pt>
                <c:pt idx="2">
                  <c:v>114</c:v>
                </c:pt>
                <c:pt idx="3">
                  <c:v>64</c:v>
                </c:pt>
                <c:pt idx="4">
                  <c:v>70</c:v>
                </c:pt>
                <c:pt idx="5">
                  <c:v>37</c:v>
                </c:pt>
                <c:pt idx="6">
                  <c:v>97</c:v>
                </c:pt>
                <c:pt idx="7">
                  <c:v>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F4-4529-A398-83DAC2ABC1BA}"/>
            </c:ext>
          </c:extLst>
        </c:ser>
        <c:ser>
          <c:idx val="2"/>
          <c:order val="2"/>
          <c:tx>
            <c:strRef>
              <c:f>'ControlTrasp-VehiculosAud-Infra'!$A$7</c:f>
              <c:strCache>
                <c:ptCount val="1"/>
                <c:pt idx="0">
                  <c:v>Actas de Infraccion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'ControlTrasp-VehiculosAud-Infra'!$B$4:$I$4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'ControlTrasp-VehiculosAud-Infra'!$B$7:$I$7</c:f>
              <c:numCache>
                <c:formatCode>General</c:formatCode>
                <c:ptCount val="8"/>
                <c:pt idx="0">
                  <c:v>18</c:v>
                </c:pt>
                <c:pt idx="1">
                  <c:v>13</c:v>
                </c:pt>
                <c:pt idx="2">
                  <c:v>25</c:v>
                </c:pt>
                <c:pt idx="3">
                  <c:v>5</c:v>
                </c:pt>
                <c:pt idx="4">
                  <c:v>11</c:v>
                </c:pt>
                <c:pt idx="5">
                  <c:v>9</c:v>
                </c:pt>
                <c:pt idx="6">
                  <c:v>30</c:v>
                </c:pt>
                <c:pt idx="7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F4-4529-A398-83DAC2ABC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764864"/>
        <c:axId val="298758984"/>
      </c:barChart>
      <c:catAx>
        <c:axId val="29876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98758984"/>
        <c:crosses val="autoZero"/>
        <c:auto val="1"/>
        <c:lblAlgn val="ctr"/>
        <c:lblOffset val="100"/>
        <c:noMultiLvlLbl val="0"/>
      </c:catAx>
      <c:valAx>
        <c:axId val="298758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876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'Auditorias-Decomisos-Prod.Decom'!$A$5</c:f>
              <c:strCache>
                <c:ptCount val="1"/>
                <c:pt idx="0">
                  <c:v>Auditorías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'Auditorias-Decomisos-Prod.Decom'!$B$4:$I$4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'Auditorias-Decomisos-Prod.Decom'!$B$5:$I$5</c:f>
              <c:numCache>
                <c:formatCode>General</c:formatCode>
                <c:ptCount val="8"/>
                <c:pt idx="0">
                  <c:v>900</c:v>
                </c:pt>
                <c:pt idx="1">
                  <c:v>814</c:v>
                </c:pt>
                <c:pt idx="2">
                  <c:v>963</c:v>
                </c:pt>
                <c:pt idx="3">
                  <c:v>1482</c:v>
                </c:pt>
                <c:pt idx="4">
                  <c:v>892</c:v>
                </c:pt>
                <c:pt idx="5">
                  <c:v>1047</c:v>
                </c:pt>
                <c:pt idx="6">
                  <c:v>1533</c:v>
                </c:pt>
                <c:pt idx="7">
                  <c:v>1521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AF-40D0-88FD-BACCE61A3B9C}"/>
            </c:ext>
          </c:extLst>
        </c:ser>
        <c:ser>
          <c:idx val="1"/>
          <c:order val="1"/>
          <c:tx>
            <c:strRef>
              <c:f>'Auditorias-Decomisos-Prod.Decom'!$A$6</c:f>
              <c:strCache>
                <c:ptCount val="1"/>
                <c:pt idx="0">
                  <c:v>Procedimientos de decomisos por alimentos vencidos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'Auditorias-Decomisos-Prod.Decom'!$B$4:$I$4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'Auditorias-Decomisos-Prod.Decom'!$B$6:$I$6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  <c:pt idx="4">
                  <c:v>3</c:v>
                </c:pt>
                <c:pt idx="5">
                  <c:v>8</c:v>
                </c:pt>
                <c:pt idx="6">
                  <c:v>58</c:v>
                </c:pt>
                <c:pt idx="7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AF-40D0-88FD-BACCE61A3B9C}"/>
            </c:ext>
          </c:extLst>
        </c:ser>
        <c:ser>
          <c:idx val="2"/>
          <c:order val="2"/>
          <c:tx>
            <c:strRef>
              <c:f>'Auditorias-Decomisos-Prod.Decom'!$A$7</c:f>
              <c:strCache>
                <c:ptCount val="1"/>
                <c:pt idx="0">
                  <c:v>Productos alimenticios decomisados por estar vencidos en su periodo de aptitud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'Auditorias-Decomisos-Prod.Decom'!$B$4:$I$4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'Auditorias-Decomisos-Prod.Decom'!$B$7:$I$7</c:f>
              <c:numCache>
                <c:formatCode>General</c:formatCode>
                <c:ptCount val="8"/>
                <c:pt idx="0">
                  <c:v>0</c:v>
                </c:pt>
                <c:pt idx="1">
                  <c:v>76</c:v>
                </c:pt>
                <c:pt idx="2">
                  <c:v>171</c:v>
                </c:pt>
                <c:pt idx="3">
                  <c:v>670</c:v>
                </c:pt>
                <c:pt idx="4">
                  <c:v>148</c:v>
                </c:pt>
                <c:pt idx="5">
                  <c:v>569</c:v>
                </c:pt>
                <c:pt idx="6">
                  <c:v>3200</c:v>
                </c:pt>
                <c:pt idx="7">
                  <c:v>4658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AF-40D0-88FD-BACCE61A3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7569160"/>
        <c:axId val="297569944"/>
      </c:barChart>
      <c:catAx>
        <c:axId val="29756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97569944"/>
        <c:crosses val="autoZero"/>
        <c:auto val="1"/>
        <c:lblAlgn val="ctr"/>
        <c:lblOffset val="100"/>
        <c:noMultiLvlLbl val="0"/>
      </c:catAx>
      <c:valAx>
        <c:axId val="297569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756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026012556185427E-2"/>
          <c:y val="0.81581265695222149"/>
          <c:w val="0.97997398744381459"/>
          <c:h val="0.16354482433541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'Auditorias-Carnicerias-decomiso'!$A$5</c:f>
              <c:strCache>
                <c:ptCount val="1"/>
                <c:pt idx="0">
                  <c:v>Auditorías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'Auditorias-Carnicerias-decomiso'!$B$4:$I$4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'Auditorias-Carnicerias-decomiso'!$B$5:$I$5</c:f>
              <c:numCache>
                <c:formatCode>General</c:formatCode>
                <c:ptCount val="8"/>
                <c:pt idx="0">
                  <c:v>900</c:v>
                </c:pt>
                <c:pt idx="1">
                  <c:v>814</c:v>
                </c:pt>
                <c:pt idx="2">
                  <c:v>963</c:v>
                </c:pt>
                <c:pt idx="3">
                  <c:v>1482</c:v>
                </c:pt>
                <c:pt idx="4">
                  <c:v>892</c:v>
                </c:pt>
                <c:pt idx="5">
                  <c:v>1047</c:v>
                </c:pt>
                <c:pt idx="6">
                  <c:v>1533</c:v>
                </c:pt>
                <c:pt idx="7">
                  <c:v>1521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04-476F-9E8B-AD4E8324D25E}"/>
            </c:ext>
          </c:extLst>
        </c:ser>
        <c:ser>
          <c:idx val="1"/>
          <c:order val="1"/>
          <c:tx>
            <c:strRef>
              <c:f>'Auditorias-Carnicerias-decomiso'!$A$6</c:f>
              <c:strCache>
                <c:ptCount val="1"/>
                <c:pt idx="0">
                  <c:v>Carnicerias inspeccionadas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'Auditorias-Carnicerias-decomiso'!$B$4:$I$4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'Auditorias-Carnicerias-decomiso'!$B$6:$I$6</c:f>
              <c:numCache>
                <c:formatCode>General</c:formatCode>
                <c:ptCount val="8"/>
                <c:pt idx="0">
                  <c:v>65</c:v>
                </c:pt>
                <c:pt idx="1">
                  <c:v>76</c:v>
                </c:pt>
                <c:pt idx="2">
                  <c:v>86</c:v>
                </c:pt>
                <c:pt idx="3">
                  <c:v>145</c:v>
                </c:pt>
                <c:pt idx="4">
                  <c:v>113</c:v>
                </c:pt>
                <c:pt idx="5">
                  <c:v>186</c:v>
                </c:pt>
                <c:pt idx="6">
                  <c:v>213</c:v>
                </c:pt>
                <c:pt idx="7">
                  <c:v>227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04-476F-9E8B-AD4E8324D25E}"/>
            </c:ext>
          </c:extLst>
        </c:ser>
        <c:ser>
          <c:idx val="2"/>
          <c:order val="2"/>
          <c:tx>
            <c:strRef>
              <c:f>'Auditorias-Carnicerias-decomiso'!$A$8</c:f>
              <c:strCache>
                <c:ptCount val="1"/>
                <c:pt idx="0">
                  <c:v>kgrs de productos cárneos de diferentes especies.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'Auditorias-Carnicerias-decomiso'!$B$4:$I$4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'Auditorias-Carnicerias-decomiso'!$B$8:$I$8</c:f>
              <c:numCache>
                <c:formatCode>General</c:formatCode>
                <c:ptCount val="8"/>
                <c:pt idx="0">
                  <c:v>502</c:v>
                </c:pt>
                <c:pt idx="1">
                  <c:v>1442</c:v>
                </c:pt>
                <c:pt idx="2">
                  <c:v>1330</c:v>
                </c:pt>
                <c:pt idx="3">
                  <c:v>200</c:v>
                </c:pt>
                <c:pt idx="4">
                  <c:v>0</c:v>
                </c:pt>
                <c:pt idx="5">
                  <c:v>397</c:v>
                </c:pt>
                <c:pt idx="6">
                  <c:v>5772</c:v>
                </c:pt>
                <c:pt idx="7">
                  <c:v>682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204-476F-9E8B-AD4E8324D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514496"/>
        <c:axId val="438521160"/>
      </c:barChart>
      <c:catAx>
        <c:axId val="43851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8521160"/>
        <c:crosses val="autoZero"/>
        <c:auto val="1"/>
        <c:lblAlgn val="ctr"/>
        <c:lblOffset val="100"/>
        <c:noMultiLvlLbl val="0"/>
      </c:catAx>
      <c:valAx>
        <c:axId val="438521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851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1F0DB-99A9-445F-8710-B611D30C7E95}" type="datetimeFigureOut">
              <a:rPr lang="es-AR" smtClean="0"/>
              <a:t>17/12/2021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111A6-A8E0-47B4-8657-AE542D142E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05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7621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6709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2531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3874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695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0547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87176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7278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891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677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7428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9306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11A6-A8E0-47B4-8657-AE542D142EBA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148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21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03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69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15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02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62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59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6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93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41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87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62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81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35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39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AB37A-C03E-42AC-9760-36000D33583C}" type="datetimeFigureOut">
              <a:rPr lang="es-ES" smtClean="0"/>
              <a:pPr/>
              <a:t>17/12/2021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68FEF7-BDD1-4279-B8F9-4D2717E2DB7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56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" name="6 Imagen" descr="Imagen fondo ASS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7 Imagen" descr="Logo ASSAL.jpg"/>
          <p:cNvPicPr>
            <a:picLocks noChangeAspect="1"/>
          </p:cNvPicPr>
          <p:nvPr/>
        </p:nvPicPr>
        <p:blipFill>
          <a:blip r:embed="rId4"/>
          <a:srcRect l="1563" r="1562" b="10001"/>
          <a:stretch>
            <a:fillRect/>
          </a:stretch>
        </p:blipFill>
        <p:spPr>
          <a:xfrm>
            <a:off x="3500430" y="14068"/>
            <a:ext cx="4244605" cy="16430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7" t="84584" r="33241" b="1"/>
          <a:stretch/>
        </p:blipFill>
        <p:spPr>
          <a:xfrm>
            <a:off x="0" y="5198736"/>
            <a:ext cx="2270477" cy="14261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45959" r="13637"/>
          <a:stretch/>
        </p:blipFill>
        <p:spPr>
          <a:xfrm>
            <a:off x="7015344" y="5198736"/>
            <a:ext cx="2160240" cy="1426588"/>
          </a:xfrm>
          <a:prstGeom prst="rect">
            <a:avLst/>
          </a:prstGeom>
        </p:spPr>
      </p:pic>
    </p:spTree>
  </p:cSld>
  <p:clrMapOvr>
    <a:masterClrMapping/>
  </p:clrMapOvr>
  <p:transition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es-AR" sz="2800" dirty="0">
                <a:solidFill>
                  <a:schemeClr val="accent2"/>
                </a:solidFill>
                <a:latin typeface="Cooper Black" panose="0208090404030B020404" pitchFamily="18" charset="0"/>
              </a:rPr>
              <a:t>Auditorias - Decomisos</a:t>
            </a:r>
            <a:endParaRPr lang="es-AR" sz="2800" dirty="0"/>
          </a:p>
          <a:p>
            <a:pPr algn="ctr"/>
            <a:endParaRPr lang="es-AR" sz="2800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9F276969-1C7A-40DD-88A1-7EF567121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235120"/>
              </p:ext>
            </p:extLst>
          </p:nvPr>
        </p:nvGraphicFramePr>
        <p:xfrm>
          <a:off x="26385" y="1412776"/>
          <a:ext cx="771396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95067458"/>
      </p:ext>
    </p:extLst>
  </p:cSld>
  <p:clrMapOvr>
    <a:masterClrMapping/>
  </p:clrMapOvr>
  <p:transition advClick="0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es-AR" sz="2800" dirty="0">
                <a:solidFill>
                  <a:schemeClr val="accent2"/>
                </a:solidFill>
                <a:latin typeface="Cooper Black" panose="0208090404030B020404" pitchFamily="18" charset="0"/>
              </a:rPr>
              <a:t>Auditorias – Carnicerías- Decomisos</a:t>
            </a:r>
            <a:endParaRPr lang="es-AR" sz="2800" dirty="0"/>
          </a:p>
          <a:p>
            <a:pPr algn="ctr"/>
            <a:endParaRPr lang="es-AR" sz="2800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7DE915C-A331-4E9E-B03A-C7BFBC2D75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779107"/>
              </p:ext>
            </p:extLst>
          </p:nvPr>
        </p:nvGraphicFramePr>
        <p:xfrm>
          <a:off x="0" y="908720"/>
          <a:ext cx="788436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85765"/>
              </p:ext>
            </p:extLst>
          </p:nvPr>
        </p:nvGraphicFramePr>
        <p:xfrm>
          <a:off x="827584" y="5157192"/>
          <a:ext cx="5472608" cy="381000"/>
        </p:xfrm>
        <a:graphic>
          <a:graphicData uri="http://schemas.openxmlformats.org/drawingml/2006/table">
            <a:tbl>
              <a:tblPr/>
              <a:tblGrid>
                <a:gridCol w="547260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213 </a:t>
                      </a:r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carnicerías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auditadas 26 dieron positivo para faena clandestina (12%)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227 </a:t>
                      </a:r>
                      <a:r>
                        <a:rPr lang="es-A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carnicerías </a:t>
                      </a:r>
                      <a:r>
                        <a:rPr lang="es-A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auditadas 7 dieron positivas (3%)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508"/>
      </p:ext>
    </p:extLst>
  </p:cSld>
  <p:clrMapOvr>
    <a:masterClrMapping/>
  </p:clrMapOvr>
  <p:transition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200800" cy="64807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Cooper Black" panose="0208090404030B020404" pitchFamily="18" charset="0"/>
              </a:rPr>
              <a:t>CLAUSURAS A COMERCIOS LOCALES</a:t>
            </a:r>
          </a:p>
          <a:p>
            <a:pPr algn="ctr"/>
            <a:endParaRPr lang="es-AR" sz="2800" b="1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124744"/>
            <a:ext cx="744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dirty="0"/>
              <a:t>Clausuras por comercializar alimentos vencidos, sin trazabilidad, </a:t>
            </a:r>
          </a:p>
          <a:p>
            <a:pPr lvl="0"/>
            <a:r>
              <a:rPr lang="es-AR" dirty="0"/>
              <a:t>con aditivos no permitidos y por reincidencia en la falta y/contravención. 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CA5B9F1A-CC4B-4E80-BEB1-72C24C1EB2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967651"/>
              </p:ext>
            </p:extLst>
          </p:nvPr>
        </p:nvGraphicFramePr>
        <p:xfrm>
          <a:off x="251520" y="1690687"/>
          <a:ext cx="7560839" cy="397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5970724"/>
      </p:ext>
    </p:extLst>
  </p:cSld>
  <p:clrMapOvr>
    <a:masterClrMapping/>
  </p:clrMapOvr>
  <p:transition advClick="0" advTm="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15211" r="6553" b="60301"/>
          <a:stretch/>
        </p:blipFill>
        <p:spPr>
          <a:xfrm>
            <a:off x="1043608" y="1268761"/>
            <a:ext cx="607882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2072"/>
      </p:ext>
    </p:extLst>
  </p:cSld>
  <p:clrMapOvr>
    <a:masterClrMapping/>
  </p:clrMapOvr>
  <p:transition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23528" y="12778"/>
            <a:ext cx="7560840" cy="1944216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chemeClr val="accent2"/>
                </a:solidFill>
              </a:rPr>
              <a:t>CUADROS COMPARATIVOS DE ACTIVIDADES REALIZADAS </a:t>
            </a:r>
            <a:r>
              <a:rPr lang="es-AR" sz="2800" b="1" dirty="0" smtClean="0">
                <a:solidFill>
                  <a:schemeClr val="accent2"/>
                </a:solidFill>
              </a:rPr>
              <a:t>DESDEA EN </a:t>
            </a:r>
            <a:endParaRPr lang="es-AR" sz="2800" b="1" dirty="0">
              <a:solidFill>
                <a:schemeClr val="accent2"/>
              </a:solidFill>
            </a:endParaRPr>
          </a:p>
          <a:p>
            <a:pPr algn="ctr"/>
            <a:r>
              <a:rPr lang="es-AR" sz="2800" b="1" dirty="0" smtClean="0">
                <a:solidFill>
                  <a:schemeClr val="accent2"/>
                </a:solidFill>
              </a:rPr>
              <a:t>2014 al 16-12-2021</a:t>
            </a:r>
            <a:endParaRPr lang="es-AR" sz="2800" b="1" dirty="0">
              <a:solidFill>
                <a:schemeClr val="accent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93537"/>
              </p:ext>
            </p:extLst>
          </p:nvPr>
        </p:nvGraphicFramePr>
        <p:xfrm>
          <a:off x="609600" y="1628803"/>
          <a:ext cx="7274769" cy="3891162"/>
        </p:xfrm>
        <a:graphic>
          <a:graphicData uri="http://schemas.openxmlformats.org/drawingml/2006/table">
            <a:tbl>
              <a:tblPr/>
              <a:tblGrid>
                <a:gridCol w="3514234"/>
                <a:gridCol w="436740"/>
                <a:gridCol w="538307"/>
                <a:gridCol w="538307"/>
                <a:gridCol w="479907"/>
                <a:gridCol w="528150"/>
                <a:gridCol w="467211"/>
                <a:gridCol w="345330"/>
                <a:gridCol w="426583"/>
              </a:tblGrid>
              <a:tr h="182395"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Personas atendidas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961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1271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1402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2359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Tramites administrativos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Auditorías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814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963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1482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892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1047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Actas labradas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Cursos de Manipulacion de Alimentos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Carnet emitidos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576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Operativos de transporte de alimentos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Vehiculos Auditados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Actas de Infraccion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Clausuras a comercios locales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08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Procedimientos positivos por faena clandestina en carnicerías de Reconquista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Carnicerias inspeccionadas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Procedimientos de decomisos por alimentos vencidos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4408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Productos alimenticios decomisados por estar vencidos en su periodo de aptitud y por otras causas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95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kgrs de productos cárneos de diferentes especies.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1442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397</a:t>
                      </a:r>
                    </a:p>
                  </a:txBody>
                  <a:tcPr marL="11969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4408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Solicitud de dictamen por parte de las fuerzas de seguridad (d.g.s.r los pumas y agencia de seguridad vial)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08">
                <a:tc>
                  <a:txBody>
                    <a:bodyPr/>
                    <a:lstStyle/>
                    <a:p>
                      <a:pPr algn="l" fontAlgn="t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 carneos decomisados por solicitud de Dictamen higienico sanitario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721048"/>
      </p:ext>
    </p:extLst>
  </p:cSld>
  <p:clrMapOvr>
    <a:masterClrMapping/>
  </p:clrMapOvr>
  <p:transition advClick="0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chemeClr val="accent2"/>
                </a:solidFill>
                <a:latin typeface="Cooper Black" panose="0208090404030B020404" pitchFamily="18" charset="0"/>
              </a:rPr>
              <a:t>PERSONAS ATENDIDAS EN LAS OFICINAS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3303211D-8AC9-48E7-97A2-4F935B086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50619"/>
              </p:ext>
            </p:extLst>
          </p:nvPr>
        </p:nvGraphicFramePr>
        <p:xfrm>
          <a:off x="539552" y="1124744"/>
          <a:ext cx="734481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1472305"/>
      </p:ext>
    </p:extLst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chemeClr val="accent2"/>
                </a:solidFill>
                <a:latin typeface="Cooper Black" panose="0208090404030B020404" pitchFamily="18" charset="0"/>
              </a:rPr>
              <a:t>PERSONAS ATENDIDAS EN LAS </a:t>
            </a:r>
            <a:r>
              <a:rPr lang="es-AR" sz="2800" b="1" dirty="0" smtClean="0">
                <a:solidFill>
                  <a:schemeClr val="accent2"/>
                </a:solidFill>
                <a:latin typeface="Cooper Black" panose="0208090404030B020404" pitchFamily="18" charset="0"/>
              </a:rPr>
              <a:t>OFICINAS 2021</a:t>
            </a:r>
            <a:endParaRPr lang="es-AR" sz="2800" b="1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86FE53CC-2127-4D5F-B31E-7E3661F76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97098"/>
              </p:ext>
            </p:extLst>
          </p:nvPr>
        </p:nvGraphicFramePr>
        <p:xfrm>
          <a:off x="-1476672" y="1396037"/>
          <a:ext cx="8244408" cy="4440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9 Imagen" descr="Fila gente.jpg"/>
          <p:cNvPicPr>
            <a:picLocks noChangeAspect="1"/>
          </p:cNvPicPr>
          <p:nvPr/>
        </p:nvPicPr>
        <p:blipFill>
          <a:blip r:embed="rId5"/>
          <a:srcRect l="14844"/>
          <a:stretch>
            <a:fillRect/>
          </a:stretch>
        </p:blipFill>
        <p:spPr>
          <a:xfrm>
            <a:off x="5072034" y="1484784"/>
            <a:ext cx="4071966" cy="269570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355976" y="4692794"/>
            <a:ext cx="4139952" cy="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dirty="0"/>
              <a:t> </a:t>
            </a:r>
            <a:r>
              <a:rPr lang="es-AR" dirty="0">
                <a:solidFill>
                  <a:srgbClr val="000000"/>
                </a:solidFill>
                <a:latin typeface="Arial Black" panose="020B0A04020102020204" pitchFamily="34" charset="0"/>
              </a:rPr>
              <a:t>Promedio de personas atendidas diariamente</a:t>
            </a:r>
            <a:r>
              <a:rPr lang="es-AR" dirty="0">
                <a:latin typeface="Arial Black" panose="020B0A04020102020204" pitchFamily="34" charset="0"/>
              </a:rPr>
              <a:t> </a:t>
            </a:r>
            <a:r>
              <a:rPr lang="es-AR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s-AR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7,64 </a:t>
            </a:r>
            <a:endParaRPr lang="es-A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80267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6912768" cy="1080120"/>
          </a:xfrm>
        </p:spPr>
        <p:txBody>
          <a:bodyPr>
            <a:noAutofit/>
          </a:bodyPr>
          <a:lstStyle/>
          <a:p>
            <a:pPr algn="ctr"/>
            <a:r>
              <a:rPr lang="es-AR" sz="2800" dirty="0">
                <a:solidFill>
                  <a:schemeClr val="accent2"/>
                </a:solidFill>
                <a:latin typeface="Cooper Black" panose="0208090404030B020404" pitchFamily="18" charset="0"/>
              </a:rPr>
              <a:t>CURSOS DE MANIPULACIÓN DE ALIMENTOS Y CARNET EMITIDOS</a:t>
            </a:r>
          </a:p>
          <a:p>
            <a:pPr algn="ctr"/>
            <a:endParaRPr lang="es-AR" sz="2800" b="1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sp>
        <p:nvSpPr>
          <p:cNvPr id="2" name="AutoShape 2" descr="blob:https://web.whatsapp.com/18fc5050-24bc-45b4-a415-b9fee78eb1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650B1A5-9099-407E-BAD7-7F9AFEFA9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76584"/>
              </p:ext>
            </p:extLst>
          </p:nvPr>
        </p:nvGraphicFramePr>
        <p:xfrm>
          <a:off x="539552" y="1412776"/>
          <a:ext cx="705678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98210"/>
      </p:ext>
    </p:extLst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chemeClr val="accent2"/>
                </a:solidFill>
                <a:latin typeface="Cooper Black" panose="0208090404030B020404" pitchFamily="18" charset="0"/>
              </a:rPr>
              <a:t>AUDITORIAS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11560" y="1237339"/>
            <a:ext cx="7443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dirty="0"/>
              <a:t>Auditorias en comercios locales, fabricas y transportes de alimentos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DF5568AD-3690-464F-8856-7EF329429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549834"/>
              </p:ext>
            </p:extLst>
          </p:nvPr>
        </p:nvGraphicFramePr>
        <p:xfrm>
          <a:off x="395536" y="1844824"/>
          <a:ext cx="72008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8788585"/>
      </p:ext>
    </p:extLst>
  </p:cSld>
  <p:clrMapOvr>
    <a:masterClrMapping/>
  </p:clrMapOvr>
  <p:transition advClick="0"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229899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chemeClr val="accent2"/>
                </a:solidFill>
                <a:latin typeface="Cooper Black" panose="0208090404030B020404" pitchFamily="18" charset="0"/>
              </a:rPr>
              <a:t>AUDITORIAS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BD7D787E-7BA4-463D-9DB8-B1F4EC49E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00582"/>
              </p:ext>
            </p:extLst>
          </p:nvPr>
        </p:nvGraphicFramePr>
        <p:xfrm>
          <a:off x="179512" y="548680"/>
          <a:ext cx="65527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4932040" y="5085184"/>
            <a:ext cx="3468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dirty="0"/>
              <a:t> </a:t>
            </a:r>
            <a:r>
              <a:rPr lang="es-AR" b="1" dirty="0">
                <a:solidFill>
                  <a:srgbClr val="000000"/>
                </a:solidFill>
                <a:latin typeface="Calibri" panose="020F0502020204030204" pitchFamily="34" charset="0"/>
              </a:rPr>
              <a:t>Promedio auditorias </a:t>
            </a:r>
            <a:r>
              <a:rPr lang="es-A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diarias </a:t>
            </a:r>
            <a:r>
              <a:rPr lang="es-AR" b="1" dirty="0">
                <a:solidFill>
                  <a:srgbClr val="000000"/>
                </a:solidFill>
                <a:latin typeface="Calibri" panose="020F0502020204030204" pitchFamily="34" charset="0"/>
              </a:rPr>
              <a:t>6,39 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22357477"/>
      </p:ext>
    </p:extLst>
  </p:cSld>
  <p:clrMapOvr>
    <a:masterClrMapping/>
  </p:clrMapOvr>
  <p:transition advClick="0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chemeClr val="accent2"/>
                </a:solidFill>
                <a:latin typeface="Cooper Black" panose="0208090404030B020404" pitchFamily="18" charset="0"/>
              </a:rPr>
              <a:t>ACTAS LABRADAS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5576" y="1065509"/>
            <a:ext cx="744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dirty="0"/>
              <a:t>Actas de Infracción, decomisos, clausuras, emplazamientos, constatación y notificación.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2C8463C-9286-42DD-A73C-60328A360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91704"/>
              </p:ext>
            </p:extLst>
          </p:nvPr>
        </p:nvGraphicFramePr>
        <p:xfrm>
          <a:off x="755576" y="1978818"/>
          <a:ext cx="6197674" cy="368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910220"/>
      </p:ext>
    </p:extLst>
  </p:cSld>
  <p:clrMapOvr>
    <a:masterClrMapping/>
  </p:clrMapOvr>
  <p:transition advClick="0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7200800" cy="1152128"/>
          </a:xfrm>
        </p:spPr>
        <p:txBody>
          <a:bodyPr>
            <a:noAutofit/>
          </a:bodyPr>
          <a:lstStyle/>
          <a:p>
            <a:pPr algn="ctr"/>
            <a:r>
              <a:rPr lang="es-AR" sz="2800" dirty="0">
                <a:solidFill>
                  <a:schemeClr val="accent2"/>
                </a:solidFill>
                <a:latin typeface="Cooper Black" panose="0208090404030B020404" pitchFamily="18" charset="0"/>
              </a:rPr>
              <a:t>Control de Transporte de Alimentos y </a:t>
            </a:r>
          </a:p>
          <a:p>
            <a:pPr algn="ctr"/>
            <a:r>
              <a:rPr lang="es-AR" sz="2800" dirty="0">
                <a:solidFill>
                  <a:schemeClr val="accent2"/>
                </a:solidFill>
                <a:latin typeface="Cooper Black" panose="0208090404030B020404" pitchFamily="18" charset="0"/>
              </a:rPr>
              <a:t>Actas de Infracción labradas</a:t>
            </a:r>
          </a:p>
          <a:p>
            <a:pPr algn="ctr"/>
            <a:endParaRPr lang="es-AR" sz="2800" b="1" dirty="0">
              <a:solidFill>
                <a:schemeClr val="accent2"/>
              </a:solidFill>
              <a:latin typeface="Cooper Black" panose="0208090404030B0204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8341"/>
          <a:stretch/>
        </p:blipFill>
        <p:spPr>
          <a:xfrm>
            <a:off x="26384" y="5852796"/>
            <a:ext cx="9117616" cy="1005204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7FE9C39E-4E4E-4596-951F-07C91545C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419904"/>
              </p:ext>
            </p:extLst>
          </p:nvPr>
        </p:nvGraphicFramePr>
        <p:xfrm>
          <a:off x="323528" y="1124744"/>
          <a:ext cx="73448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211704"/>
              </p:ext>
            </p:extLst>
          </p:nvPr>
        </p:nvGraphicFramePr>
        <p:xfrm>
          <a:off x="827584" y="5158541"/>
          <a:ext cx="6336704" cy="381000"/>
        </p:xfrm>
        <a:graphic>
          <a:graphicData uri="http://schemas.openxmlformats.org/drawingml/2006/table">
            <a:tbl>
              <a:tblPr/>
              <a:tblGrid>
                <a:gridCol w="633670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cada 10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 trasportan alimentos en infracción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cada 10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 trasportan alimentos en infracción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92350"/>
      </p:ext>
    </p:extLst>
  </p:cSld>
  <p:clrMapOvr>
    <a:masterClrMapping/>
  </p:clrMapOvr>
  <p:transition advClick="0" advTm="2000"/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4684</TotalTime>
  <Words>425</Words>
  <Application>Microsoft Office PowerPoint</Application>
  <PresentationFormat>Presentación en pantalla (4:3)</PresentationFormat>
  <Paragraphs>206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Cooper Black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Mun</dc:creator>
  <cp:lastModifiedBy>User</cp:lastModifiedBy>
  <cp:revision>159</cp:revision>
  <dcterms:created xsi:type="dcterms:W3CDTF">2021-01-09T05:31:33Z</dcterms:created>
  <dcterms:modified xsi:type="dcterms:W3CDTF">2021-12-17T10:34:43Z</dcterms:modified>
</cp:coreProperties>
</file>