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08" y="-8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gnacio\Desktop\Muni%202021\Canasta%20b&#225;sica\Precios%20con%20promedios%20(ultimo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Evolución Canásta Básica de Alimentos</a:t>
            </a:r>
            <a:endParaRPr lang="es-AR">
              <a:effectLst/>
            </a:endParaRPr>
          </a:p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Hogar Ref: </a:t>
            </a:r>
            <a:r>
              <a:rPr lang="es-AR" sz="1400" b="0" i="0" baseline="0">
                <a:effectLst/>
              </a:rPr>
              <a:t>cuatro miembros, compuesto por un jefe varón de 35 años, su esposa de 31 años, un hijo de 6 años y una hija de 8 años</a:t>
            </a:r>
            <a:endParaRPr lang="es-AR" sz="1400">
              <a:effectLst/>
            </a:endParaRPr>
          </a:p>
        </c:rich>
      </c:tx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132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lang="es-ES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('Evolución mensual'!$DT$2,'Evolución mensual'!$DV$2,'Evolución mensual'!$DX$2,'Evolución mensual'!$DZ$2,'Evolución mensual'!$EB$2,'Evolución mensual'!$ED$2,'Evolución mensual'!$EF$2,'Evolución mensual'!$EH$2,'Evolución mensual'!$EJ$2,'Evolución mensual'!$EL$2,'Evolución mensual'!$EN$2,'Evolución mensual'!$EP$2,'Evolución mensual'!$ER$2)</c:f>
              <c:numCache>
                <c:formatCode>mmm\-yy</c:formatCode>
                <c:ptCount val="13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</c:numCache>
            </c:numRef>
          </c:cat>
          <c:val>
            <c:numRef>
              <c:f>('Evolución mensual'!$DT$5,'Evolución mensual'!$DV$5,'Evolución mensual'!$DX$5,'Evolución mensual'!$DZ$5,'Evolución mensual'!$EB$5,'Evolución mensual'!$ED$5,'Evolución mensual'!$EF$5,'Evolución mensual'!$EH$5,'Evolución mensual'!$EJ$5,'Evolución mensual'!$EL$5,'Evolución mensual'!$EN$5,'Evolución mensual'!$EP$5,'Evolución mensual'!$ER$5)</c:f>
              <c:numCache>
                <c:formatCode>_ [$$-2C0A]\ * #,##0.00_ ;_ [$$-2C0A]\ * \-#,##0.00_ ;_ [$$-2C0A]\ * "-"??_ ;_ @_ </c:formatCode>
                <c:ptCount val="13"/>
                <c:pt idx="0">
                  <c:v>30946.643538673754</c:v>
                </c:pt>
                <c:pt idx="1">
                  <c:v>31931.732843465808</c:v>
                </c:pt>
                <c:pt idx="2">
                  <c:v>32475.017470221737</c:v>
                </c:pt>
                <c:pt idx="3">
                  <c:v>33219.491542416901</c:v>
                </c:pt>
                <c:pt idx="4">
                  <c:v>35113.596736413645</c:v>
                </c:pt>
                <c:pt idx="5">
                  <c:v>38660.315346911608</c:v>
                </c:pt>
                <c:pt idx="6">
                  <c:v>40689.672999913506</c:v>
                </c:pt>
                <c:pt idx="7">
                  <c:v>42739.499704030473</c:v>
                </c:pt>
                <c:pt idx="8">
                  <c:v>45773.204076971786</c:v>
                </c:pt>
                <c:pt idx="9">
                  <c:v>46289.833189442521</c:v>
                </c:pt>
                <c:pt idx="10">
                  <c:v>47814.860999894794</c:v>
                </c:pt>
                <c:pt idx="11">
                  <c:v>51202.562266159039</c:v>
                </c:pt>
                <c:pt idx="12">
                  <c:v>55572.049294344361</c:v>
                </c:pt>
              </c:numCache>
            </c:numRef>
          </c:val>
        </c:ser>
        <c:shape val="box"/>
        <c:axId val="38808192"/>
        <c:axId val="38830464"/>
        <c:axId val="0"/>
      </c:bar3DChart>
      <c:dateAx>
        <c:axId val="38808192"/>
        <c:scaling>
          <c:orientation val="minMax"/>
        </c:scaling>
        <c:axPos val="b"/>
        <c:numFmt formatCode="mmm\-yy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38830464"/>
        <c:crosses val="autoZero"/>
        <c:auto val="1"/>
        <c:lblOffset val="100"/>
        <c:baseTimeUnit val="months"/>
      </c:dateAx>
      <c:valAx>
        <c:axId val="3883046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[$$-2C0A]\ * #,##0.00_ ;_ [$$-2C0A]\ * \-#,##0.00_ ;_ [$$-2C0A]\ * &quot;-&quot;??_ ;_ @_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38808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ED41-C5C7-48A7-8EF1-A49C3DCF749D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8F4F1-182A-4036-BC79-C916A4FE288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83345-A716-4FB6-B794-CCD95C79B7CF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AB02E-74CA-4EB9-85AB-9A1129C2777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8CACF-FB8A-4F1B-B16D-F3789E51DAE4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93654-FC84-4B80-8AB8-A34A07D1A59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1"/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A409-BA24-4D72-9127-1CD6AAD4E6B4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EF06F-0B1F-4FE1-9D41-0497F56EAAF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E9639-0B6B-4510-8272-122ADD9F91DB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E88C7-2D22-44DB-8A5A-6AD1673E43E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588D5-4EB4-4010-A297-A601F3AD09BA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4DAF0-38C0-4F7B-8B5E-27C1DAB1AB5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387CF-12E8-4E74-9963-EC2707059D3E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7C77A-9E8C-4F14-AFC4-90CF9A25532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1F8AC-0A55-4AEA-BF29-2D9AD2747D47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18D6-C243-4929-8460-F56DB1ADDC6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8B24C-67A3-4D33-B49D-A7DA0B3F8418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1F48B-DAA2-4B74-8045-B311F738C32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1E4F8-EAF2-4D2B-9C41-7FDC393877A7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6A62A-D645-436D-AFD5-74CE3C205D8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C3A3E-460E-4199-8C02-CCB41ECFEDEF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A4FBB-58FF-4DB1-B34C-DE4F96D2C2F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FDE7-DCEF-4551-96B8-78529F40333F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584ED-4EF5-4AF6-9FA9-8CD0AE306F6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0DC49-BF8E-43E7-ADDB-AC6287593F49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E1739-41FD-4074-BB7D-CEAEECC93D1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B4DEC-4785-4BC8-8D0E-936C20770CCB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BA164-9406-4966-8E04-D900B5963F2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0BE80-4EFC-4DA5-8DF5-0C4D38E1B69F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13BE5-AD50-4656-BDDA-5E2E304FF29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C72B4-49A6-408F-80C3-BCFB66B86229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C8AD4-2493-4893-BCA8-60223E9F38D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EEE6E-9E6D-4E27-8005-EAE5747E9619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E13CB-7494-48D3-95FA-DCC777D03FA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19"/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6"/>
          <p:cNvPicPr>
            <a:picLocks noChangeAspect="1"/>
          </p:cNvPicPr>
          <p:nvPr/>
        </p:nvPicPr>
        <p:blipFill>
          <a:blip r:embed="rId20"/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21"/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/>
          <p:cNvPicPr>
            <a:picLocks noChangeAspect="1"/>
          </p:cNvPicPr>
          <p:nvPr/>
        </p:nvPicPr>
        <p:blipFill>
          <a:blip r:embed="rId22"/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 smtClean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4D703E-174E-4276-974D-775027761153}" type="datetimeFigureOut">
              <a:rPr lang="es-AR"/>
              <a:pPr>
                <a:defRPr/>
              </a:pPr>
              <a:t>14/09/2022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800" b="0" i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51E220-9FFC-4874-8823-80776109C03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96" r:id="rId12"/>
    <p:sldLayoutId id="2147483684" r:id="rId13"/>
    <p:sldLayoutId id="2147483697" r:id="rId14"/>
    <p:sldLayoutId id="2147483698" r:id="rId15"/>
    <p:sldLayoutId id="2147483683" r:id="rId16"/>
    <p:sldLayoutId id="2147483682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CBA Mes </a:t>
            </a:r>
            <a:r>
              <a:rPr lang="es-ES" b="1" smtClean="0"/>
              <a:t>AGOSTO</a:t>
            </a:r>
            <a:endParaRPr lang="es-AR" b="1" smtClean="0"/>
          </a:p>
        </p:txBody>
      </p:sp>
      <p:sp>
        <p:nvSpPr>
          <p:cNvPr id="19458" name="Marcador de contenido 2"/>
          <p:cNvSpPr>
            <a:spLocks noGrp="1"/>
          </p:cNvSpPr>
          <p:nvPr>
            <p:ph idx="1"/>
          </p:nvPr>
        </p:nvSpPr>
        <p:spPr>
          <a:xfrm>
            <a:off x="158750" y="2052638"/>
            <a:ext cx="11522075" cy="3717925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es-ES" sz="3300" smtClean="0"/>
              <a:t>Una familia tipo -compuesta por dos personas adultas y dos menores- necesitó percibir ingresos por </a:t>
            </a:r>
            <a:r>
              <a:rPr lang="es-AR" sz="3300" smtClean="0"/>
              <a:t> </a:t>
            </a:r>
            <a:r>
              <a:rPr lang="es-AR" sz="3300" b="1" smtClean="0"/>
              <a:t>$</a:t>
            </a:r>
            <a:r>
              <a:rPr lang="es-AR" sz="3600" b="1" smtClean="0"/>
              <a:t>55.572,05</a:t>
            </a:r>
            <a:endParaRPr lang="es-ES" sz="3300" b="1" smtClean="0"/>
          </a:p>
          <a:p>
            <a:pPr marL="0" indent="0">
              <a:buFont typeface="Wingdings 3" pitchFamily="18" charset="2"/>
              <a:buNone/>
            </a:pPr>
            <a:r>
              <a:rPr lang="es-ES" sz="3300" smtClean="0"/>
              <a:t>Para cubrir una </a:t>
            </a:r>
            <a:r>
              <a:rPr lang="es-ES" sz="3300" i="1" smtClean="0"/>
              <a:t>canasta básica* (alimentos), marcando un AUMENTO promedio, con respecto al mes de </a:t>
            </a:r>
            <a:r>
              <a:rPr lang="es-ES" sz="3300" b="1" i="1" smtClean="0"/>
              <a:t>JULIO</a:t>
            </a:r>
            <a:r>
              <a:rPr lang="es-ES" sz="3300" i="1" smtClean="0"/>
              <a:t> del </a:t>
            </a:r>
            <a:r>
              <a:rPr lang="es-ES" sz="3300" b="1" i="1" smtClean="0"/>
              <a:t>8,53%</a:t>
            </a:r>
          </a:p>
        </p:txBody>
      </p:sp>
      <p:sp>
        <p:nvSpPr>
          <p:cNvPr id="19459" name="Rectángulo 3"/>
          <p:cNvSpPr>
            <a:spLocks noChangeArrowheads="1"/>
          </p:cNvSpPr>
          <p:nvPr/>
        </p:nvSpPr>
        <p:spPr bwMode="auto">
          <a:xfrm>
            <a:off x="158750" y="6196013"/>
            <a:ext cx="120332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FFFFFF"/>
                </a:solidFill>
                <a:latin typeface="Century Gothic" pitchFamily="34" charset="0"/>
              </a:rPr>
              <a:t>*Hogar Ref: </a:t>
            </a:r>
            <a:r>
              <a:rPr lang="es-AR" sz="1400">
                <a:solidFill>
                  <a:srgbClr val="FFFFFF"/>
                </a:solidFill>
                <a:latin typeface="Century Gothic" pitchFamily="34" charset="0"/>
              </a:rPr>
              <a:t>cuatro miembros, compuesto por un jefe varón de 35 años, su esposa de 31 años, un hijo de 6 años y una hija de 8 años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/>
          </p:nvPr>
        </p:nvSpPr>
        <p:spPr>
          <a:xfrm>
            <a:off x="827088" y="0"/>
            <a:ext cx="9404350" cy="1400175"/>
          </a:xfrm>
        </p:spPr>
        <p:txBody>
          <a:bodyPr/>
          <a:lstStyle/>
          <a:p>
            <a:pPr algn="ctr"/>
            <a:r>
              <a:rPr lang="es-ES" sz="4600" b="1" smtClean="0"/>
              <a:t>Evolución anual CBA</a:t>
            </a:r>
            <a:endParaRPr lang="es-AR" sz="4600" b="1" smtClean="0"/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580557" y="894846"/>
          <a:ext cx="11194499" cy="5799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</TotalTime>
  <Words>68</Words>
  <Application>Microsoft Office PowerPoint</Application>
  <PresentationFormat>Personalizado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4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Century Gothic</vt:lpstr>
      <vt:lpstr>Arial</vt:lpstr>
      <vt:lpstr>Wingdings 3</vt:lpstr>
      <vt:lpstr>Calibri</vt:lpstr>
      <vt:lpstr>Ion</vt:lpstr>
      <vt:lpstr>Ion</vt:lpstr>
      <vt:lpstr>Ion</vt:lpstr>
      <vt:lpstr>Ion</vt:lpstr>
      <vt:lpstr>CBA Mes AGOSTO</vt:lpstr>
      <vt:lpstr>Evolución anual CBA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CBA Mes Junio</dc:title>
  <dc:creator>Ignacio</dc:creator>
  <cp:lastModifiedBy>federicoramseyer</cp:lastModifiedBy>
  <cp:revision>31</cp:revision>
  <dcterms:created xsi:type="dcterms:W3CDTF">2021-06-02T11:53:06Z</dcterms:created>
  <dcterms:modified xsi:type="dcterms:W3CDTF">2022-09-14T12:46:53Z</dcterms:modified>
</cp:coreProperties>
</file>