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8" r:id="rId6"/>
    <p:sldId id="269" r:id="rId7"/>
    <p:sldId id="270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CA9"/>
    <a:srgbClr val="951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5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4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4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7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4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4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52883-DDCA-4D9F-B5EA-B5424B2A8AA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5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7882" y="1122362"/>
            <a:ext cx="11066930" cy="2884723"/>
          </a:xfrm>
        </p:spPr>
        <p:txBody>
          <a:bodyPr>
            <a:normAutofit fontScale="90000"/>
          </a:bodyPr>
          <a:lstStyle/>
          <a:p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b="1" u="sng" spc="300" dirty="0">
                <a:solidFill>
                  <a:schemeClr val="bg1"/>
                </a:solidFill>
                <a:latin typeface="Montserrat Black"/>
                <a:cs typeface="Montserrat Black"/>
              </a:rPr>
              <a:t>TASA GENERAL </a:t>
            </a:r>
            <a:br>
              <a:rPr lang="es-ES" b="1" u="sng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b="1" u="sng" spc="300" dirty="0">
                <a:solidFill>
                  <a:schemeClr val="bg1"/>
                </a:solidFill>
                <a:latin typeface="Montserrat Black"/>
                <a:cs typeface="Montserrat Black"/>
              </a:rPr>
              <a:t>DE INMUEBLE (T.G.I.)</a:t>
            </a: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PROYECTO </a:t>
            </a: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ORDENANZA TRIBUTARIA </a:t>
            </a: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PRIMER SEMESTRE 2023</a:t>
            </a: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INCREMENTO SEMESTRAL DEL 34,3%</a:t>
            </a:r>
            <a:endParaRPr lang="es-ES_tradnl" sz="36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3682" y="4180114"/>
            <a:ext cx="10800000" cy="1077686"/>
          </a:xfrm>
        </p:spPr>
        <p:txBody>
          <a:bodyPr/>
          <a:lstStyle/>
          <a:p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  <a:p>
            <a:r>
              <a:rPr lang="es-AR" dirty="0">
                <a:solidFill>
                  <a:schemeClr val="bg1"/>
                </a:solidFill>
                <a:latin typeface="Montserrat SemiBold" panose="00000700000000000000" pitchFamily="2" charset="0"/>
              </a:rPr>
              <a:t>Secretaría de Desarrollo Económico.</a:t>
            </a:r>
          </a:p>
          <a:p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753682" y="4007088"/>
            <a:ext cx="108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18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94952" y="755455"/>
            <a:ext cx="9925766" cy="5422987"/>
          </a:xfrm>
        </p:spPr>
        <p:txBody>
          <a:bodyPr>
            <a:normAutofit/>
          </a:bodyPr>
          <a:lstStyle/>
          <a:p>
            <a:endParaRPr lang="es-ES" b="1" u="sng" dirty="0">
              <a:cs typeface="Montserrat SemiBold"/>
            </a:endParaRPr>
          </a:p>
          <a:p>
            <a:pPr marL="0" indent="0">
              <a:buNone/>
            </a:pPr>
            <a:endParaRPr lang="es-ES" b="1" u="sng" dirty="0">
              <a:cs typeface="Montserrat SemiBold"/>
            </a:endParaRPr>
          </a:p>
          <a:p>
            <a:pPr marL="0" indent="0" algn="ctr">
              <a:buNone/>
            </a:pPr>
            <a:r>
              <a:rPr lang="es-ES" b="1" u="sng" dirty="0">
                <a:cs typeface="Montserrat SemiBold"/>
              </a:rPr>
              <a:t>MODALIDAD DE CÁLCULO</a:t>
            </a:r>
            <a:r>
              <a:rPr lang="es-ES" b="1" dirty="0">
                <a:cs typeface="Montserrat SemiBold"/>
              </a:rPr>
              <a:t>: </a:t>
            </a:r>
          </a:p>
          <a:p>
            <a:pPr marL="0" indent="0">
              <a:buNone/>
            </a:pPr>
            <a:endParaRPr lang="es-ES" b="1" dirty="0">
              <a:cs typeface="Montserrat SemiBold"/>
            </a:endParaRPr>
          </a:p>
          <a:p>
            <a:pPr marL="0" indent="0" algn="just">
              <a:buNone/>
            </a:pPr>
            <a:r>
              <a:rPr lang="es-ES" b="1" dirty="0"/>
              <a:t>Continúa el desdoblamiento en dos tramos semestrales del aumento de la T.G.I., para disminuir el impacto del incremento en el bolsillo de los vecinos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s-ES" sz="2400" b="1" dirty="0">
              <a:solidFill>
                <a:srgbClr val="135CA9"/>
              </a:solidFill>
            </a:endParaRPr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805344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194952" y="591671"/>
            <a:ext cx="9360989" cy="5586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u="sng" dirty="0"/>
              <a:t>VALOR DEL AUMENTO: </a:t>
            </a:r>
          </a:p>
          <a:p>
            <a:pPr marL="0" indent="0" algn="just">
              <a:buNone/>
            </a:pPr>
            <a:r>
              <a:rPr lang="es-ES" sz="2400" b="1" dirty="0"/>
              <a:t>Se actualiza la T.G.I. para el Primer Semestre 2023 en un 34,3%, correspondiente al I.P.C. del I.P.E.C. del período Abril 2022 – Septiembre 2022.</a:t>
            </a:r>
            <a:endParaRPr lang="es-ES_tradnl" sz="2400" b="1" dirty="0"/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BE1C4F2-9CE5-494D-B0EF-47E099069FE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288" y="2447367"/>
            <a:ext cx="5641712" cy="3670375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D018B56-BAD8-4306-9DE6-4AB3561B8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9289" y="2447367"/>
            <a:ext cx="5641712" cy="367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8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78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707776" y="798262"/>
            <a:ext cx="8659906" cy="5422987"/>
          </a:xfrm>
        </p:spPr>
        <p:txBody>
          <a:bodyPr>
            <a:normAutofit/>
          </a:bodyPr>
          <a:lstStyle/>
          <a:p>
            <a:r>
              <a:rPr lang="es-E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COMPARACIÓN:</a:t>
            </a:r>
          </a:p>
          <a:p>
            <a:endParaRPr lang="es-ES" sz="2400" b="1" dirty="0"/>
          </a:p>
          <a:p>
            <a:pPr marL="0" lvl="0" indent="0" algn="just">
              <a:buNone/>
            </a:pP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actualiza el valor para el Primer Semestre 2023 en un 34,3%.</a:t>
            </a:r>
          </a:p>
          <a:p>
            <a:pPr marL="0" lvl="0" indent="0" algn="just">
              <a:buNone/>
            </a:pPr>
            <a:endParaRPr lang="es-ES_tradn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s-ES_tradn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se hubiese seguido la metodología anterior (un solo tramo anual), se debería aplicar un aumento del 74,7%.</a:t>
            </a:r>
          </a:p>
          <a:p>
            <a:endParaRPr lang="es-ES_tradnl" sz="2400" dirty="0">
              <a:solidFill>
                <a:srgbClr val="135CA9"/>
              </a:solidFill>
            </a:endParaRPr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192233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C4560EA6-55AE-4CA4-AFA0-C06159671C81}"/>
              </a:ext>
            </a:extLst>
          </p:cNvPr>
          <p:cNvSpPr txBox="1"/>
          <p:nvPr/>
        </p:nvSpPr>
        <p:spPr>
          <a:xfrm>
            <a:off x="1426127" y="964734"/>
            <a:ext cx="9194335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ES" sz="3600" b="1" u="sng" dirty="0">
                <a:cs typeface="Montserrat SemiBold"/>
              </a:rPr>
              <a:t>SEGUIMOS PREMIANDO AL </a:t>
            </a:r>
          </a:p>
          <a:p>
            <a:pPr marL="0" indent="0" algn="ctr">
              <a:buNone/>
            </a:pPr>
            <a:r>
              <a:rPr lang="es-ES" sz="3600" b="1" u="sng" dirty="0">
                <a:cs typeface="Montserrat SemiBold"/>
              </a:rPr>
              <a:t>CONTRIBUYENTE CUMPLIDOR</a:t>
            </a:r>
          </a:p>
          <a:p>
            <a:pPr marL="0" indent="0" algn="ctr">
              <a:buNone/>
            </a:pPr>
            <a:endParaRPr lang="es-ES" sz="3600" b="1" u="sng" dirty="0">
              <a:cs typeface="Montserrat SemiBold"/>
            </a:endParaRPr>
          </a:p>
          <a:p>
            <a:pPr marL="0" indent="0" algn="ctr">
              <a:buNone/>
            </a:pPr>
            <a:endParaRPr lang="es-ES" sz="3600" b="1" u="sng" dirty="0">
              <a:cs typeface="Montserrat SemiBold"/>
            </a:endParaRPr>
          </a:p>
          <a:p>
            <a:pPr marL="0" indent="0" algn="just">
              <a:buNone/>
            </a:pPr>
            <a:r>
              <a:rPr lang="es-ES" sz="2800" b="1" dirty="0">
                <a:cs typeface="Montserrat SemiBold"/>
              </a:rPr>
              <a:t>Se mantiene el régimen del Buen Contribuyente, es decir la posibilidad de pagar la T.G.I. a su Valor Histórico sin la actualización de la Nueva Tributaria</a:t>
            </a:r>
          </a:p>
        </p:txBody>
      </p:sp>
    </p:spTree>
    <p:extLst>
      <p:ext uri="{BB962C8B-B14F-4D97-AF65-F5344CB8AC3E}">
        <p14:creationId xmlns:p14="http://schemas.microsoft.com/office/powerpoint/2010/main" val="306052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425388" y="564776"/>
            <a:ext cx="9318812" cy="5656473"/>
          </a:xfrm>
        </p:spPr>
        <p:txBody>
          <a:bodyPr>
            <a:normAutofit/>
          </a:bodyPr>
          <a:lstStyle/>
          <a:p>
            <a:pPr algn="just"/>
            <a:r>
              <a:rPr lang="es-ES" sz="2500" b="1" u="sng" dirty="0">
                <a:cs typeface="Montserrat SemiBold"/>
              </a:rPr>
              <a:t>Cancelando desde el día 16 en adelante</a:t>
            </a:r>
            <a:r>
              <a:rPr lang="es-ES" sz="2500" b="1" dirty="0">
                <a:cs typeface="Montserrat SemiBold"/>
              </a:rPr>
              <a:t>: se paga el Valor Tributaria 2023 Primer Semestre.</a:t>
            </a:r>
          </a:p>
          <a:p>
            <a:pPr marL="0" indent="0" algn="just">
              <a:buNone/>
            </a:pPr>
            <a:endParaRPr lang="es-ES" sz="2500" b="1" dirty="0">
              <a:cs typeface="Montserrat SemiBold"/>
            </a:endParaRPr>
          </a:p>
          <a:p>
            <a:pPr algn="just"/>
            <a:r>
              <a:rPr lang="es-ES" sz="2500" b="1" u="sng" dirty="0">
                <a:cs typeface="Montserrat SemiBold"/>
              </a:rPr>
              <a:t>Cancelando del día 11 al 15</a:t>
            </a:r>
            <a:r>
              <a:rPr lang="es-ES" sz="2500" b="1" dirty="0">
                <a:cs typeface="Montserrat SemiBold"/>
              </a:rPr>
              <a:t>: se paga a “</a:t>
            </a:r>
            <a:r>
              <a:rPr lang="es-ES" sz="2500" b="1" u="sng" dirty="0">
                <a:cs typeface="Montserrat SemiBold"/>
              </a:rPr>
              <a:t>valor histórico”</a:t>
            </a:r>
            <a:r>
              <a:rPr lang="es-ES" sz="2500" b="1" dirty="0">
                <a:cs typeface="Montserrat SemiBold"/>
              </a:rPr>
              <a:t> según Valor Tributaria 2022 Segundo Semestre, es decir se ahorra el 34,3% del aumento establecido.</a:t>
            </a:r>
          </a:p>
          <a:p>
            <a:pPr algn="just"/>
            <a:endParaRPr lang="es-ES" sz="2500" b="1" dirty="0">
              <a:cs typeface="Montserrat SemiBold"/>
            </a:endParaRPr>
          </a:p>
          <a:p>
            <a:pPr algn="just"/>
            <a:r>
              <a:rPr lang="es-ES" sz="2500" b="1" u="sng" dirty="0">
                <a:cs typeface="Montserrat SemiBold"/>
              </a:rPr>
              <a:t>Cancelando del 1 al 10</a:t>
            </a:r>
            <a:r>
              <a:rPr lang="es-ES" sz="2500" b="1" dirty="0">
                <a:cs typeface="Montserrat SemiBold"/>
              </a:rPr>
              <a:t>: se paga a “</a:t>
            </a:r>
            <a:r>
              <a:rPr lang="es-ES" sz="2500" b="1" u="sng" dirty="0">
                <a:cs typeface="Montserrat SemiBold"/>
              </a:rPr>
              <a:t>valor histórico”</a:t>
            </a:r>
            <a:r>
              <a:rPr lang="es-ES" sz="2500" b="1" dirty="0">
                <a:cs typeface="Montserrat SemiBold"/>
              </a:rPr>
              <a:t> según Valor Tributaria 2022 Segundo Semestre y aparte </a:t>
            </a:r>
            <a:r>
              <a:rPr lang="es-ES" sz="2500" b="1" u="sng" dirty="0">
                <a:cs typeface="Montserrat SemiBold"/>
              </a:rPr>
              <a:t>se gana un descuento extra del 5%.</a:t>
            </a:r>
          </a:p>
          <a:p>
            <a:pPr marL="0" indent="0" algn="just">
              <a:buNone/>
            </a:pPr>
            <a:endParaRPr lang="es-ES" sz="2500" b="1" dirty="0">
              <a:cs typeface="Montserrat SemiBold"/>
            </a:endParaRPr>
          </a:p>
          <a:p>
            <a:pPr algn="just"/>
            <a:r>
              <a:rPr lang="es-ES" sz="2500" b="1" u="sng" dirty="0">
                <a:cs typeface="Montserrat SemiBold"/>
              </a:rPr>
              <a:t>Adhiriéndose al débito automático</a:t>
            </a:r>
            <a:r>
              <a:rPr lang="es-ES" sz="2500" b="1" dirty="0">
                <a:cs typeface="Montserrat SemiBold"/>
              </a:rPr>
              <a:t>: se paga a Valor Tributaria 2022 Segundo Semestre – Importe con vencimiento del 1 al 10; </a:t>
            </a:r>
            <a:r>
              <a:rPr lang="es-ES" sz="2500" b="1" u="sng" dirty="0">
                <a:cs typeface="Montserrat SemiBold"/>
              </a:rPr>
              <a:t>MÁS un descuento del 10%.</a:t>
            </a:r>
            <a:r>
              <a:rPr lang="es-ES" sz="2500" b="1" dirty="0">
                <a:cs typeface="Montserrat SemiBold"/>
              </a:rPr>
              <a:t>    ¡¡NOVEDAD!!: Antes el descuento era del 5%.</a:t>
            </a:r>
            <a:endParaRPr lang="es-ES_tradnl" sz="2500" u="sng" dirty="0">
              <a:solidFill>
                <a:srgbClr val="135CA9"/>
              </a:solidFill>
            </a:endParaRPr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79464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479176" y="645460"/>
            <a:ext cx="9211236" cy="557579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s-ES" sz="2400" b="1" dirty="0">
              <a:latin typeface="Montserrat SemiBold"/>
              <a:cs typeface="Montserrat SemiBold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6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Caso testigo Boleta T.G.I. de $1.500,00 </a:t>
            </a: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Segundo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Semestre Año 2022.</a:t>
            </a:r>
            <a:endParaRPr lang="es-AR" sz="2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NUEVO VALOR 1º SEMESTRE 2023: $2.014,50 (Aumento del 34,3%).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600" b="1" dirty="0">
                <a:cs typeface="Times New Roman" panose="02020603050405020304" pitchFamily="18" charset="0"/>
              </a:rPr>
              <a:t>Pero si se cancela: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º) </a:t>
            </a:r>
            <a:r>
              <a:rPr lang="es-ES" sz="26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sz="26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ntre el 11 y el 15 del mes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$</a:t>
            </a: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1.500,00 (se ahorra el aumento).</a:t>
            </a:r>
            <a:endParaRPr lang="es-AR" sz="2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º) </a:t>
            </a:r>
            <a:r>
              <a:rPr lang="es-ES" sz="26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Entre </a:t>
            </a:r>
            <a:r>
              <a:rPr lang="es-ES" sz="26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1 y el 10 del mes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$1.425,00 (se ahorra el aumento y aparte gana un 5% de descuento).</a:t>
            </a:r>
            <a:endParaRPr lang="es-AR" sz="2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º) </a:t>
            </a:r>
            <a:r>
              <a:rPr lang="es-ES" sz="26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Cancelando con adhesión al débito automático</a:t>
            </a:r>
            <a:r>
              <a:rPr lang="es-ES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$1.282,50 (se aplica un descuento del 10% sobre el valor vigente del 1 al 10 del mes).</a:t>
            </a:r>
            <a:endParaRPr lang="es-AR" sz="2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2400" b="1" dirty="0">
              <a:latin typeface="Montserrat SemiBold"/>
              <a:cs typeface="Montserrat SemiBold"/>
            </a:endParaRPr>
          </a:p>
          <a:p>
            <a:endParaRPr lang="es-ES_tradnl" sz="2400" dirty="0">
              <a:solidFill>
                <a:srgbClr val="135CA9"/>
              </a:solidFill>
            </a:endParaRPr>
          </a:p>
          <a:p>
            <a:pPr marL="0" indent="0">
              <a:buNone/>
            </a:pPr>
            <a:endParaRPr lang="es-ES_tradnl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5710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524000" y="1122362"/>
            <a:ext cx="9144000" cy="250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¡</a:t>
            </a:r>
            <a:r>
              <a:rPr lang="es-ES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GRACIAS!</a:t>
            </a:r>
            <a:endParaRPr lang="es-ES_tradnl" sz="72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000" y="4180114"/>
            <a:ext cx="9144000" cy="107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AR" dirty="0">
                <a:solidFill>
                  <a:schemeClr val="bg1"/>
                </a:solidFill>
                <a:latin typeface="Montserrat SemiBold" panose="00000700000000000000" pitchFamily="2" charset="0"/>
              </a:rPr>
              <a:t>Secretaría de Desarrollo Económico.</a:t>
            </a:r>
          </a:p>
        </p:txBody>
      </p:sp>
      <p:cxnSp>
        <p:nvCxnSpPr>
          <p:cNvPr id="7" name="Conector recto 8"/>
          <p:cNvCxnSpPr/>
          <p:nvPr/>
        </p:nvCxnSpPr>
        <p:spPr>
          <a:xfrm>
            <a:off x="2569029" y="4007088"/>
            <a:ext cx="705394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582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432</Words>
  <Application>Microsoft Office PowerPoint</Application>
  <PresentationFormat>Panorámica</PresentationFormat>
  <Paragraphs>39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Montserrat Black</vt:lpstr>
      <vt:lpstr>Montserrat SemiBold</vt:lpstr>
      <vt:lpstr>Times New Roman</vt:lpstr>
      <vt:lpstr>Tema de Office</vt:lpstr>
      <vt:lpstr>    TASA GENERAL  DE INMUEBLE (T.G.I.) PROYECTO  ORDENANZA TRIBUTARIA  PRIMER SEMESTRE 2023  INCREMENTO SEMESTRAL DEL 34,3%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Prevención de Consumos Problemáticos</dc:title>
  <dc:creator>AREA SALUD RQTA 1</dc:creator>
  <cp:lastModifiedBy>Usuario</cp:lastModifiedBy>
  <cp:revision>46</cp:revision>
  <dcterms:created xsi:type="dcterms:W3CDTF">2021-03-29T11:17:47Z</dcterms:created>
  <dcterms:modified xsi:type="dcterms:W3CDTF">2022-11-24T02:34:26Z</dcterms:modified>
</cp:coreProperties>
</file>