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70" r:id="rId3"/>
    <p:sldId id="265" r:id="rId4"/>
    <p:sldId id="266" r:id="rId5"/>
    <p:sldId id="267" r:id="rId6"/>
    <p:sldId id="271" r:id="rId7"/>
    <p:sldId id="273" r:id="rId8"/>
    <p:sldId id="274" r:id="rId9"/>
    <p:sldId id="275" r:id="rId10"/>
    <p:sldId id="272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35CA9"/>
    <a:srgbClr val="951C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68" y="28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52883-DDCA-4D9F-B5EA-B5424B2A8AAA}" type="datetimeFigureOut">
              <a:rPr lang="en-US" smtClean="0"/>
              <a:pPr/>
              <a:t>11/23/2022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1DC0B-843E-47D7-934D-1D7BFA7B347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4421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52883-DDCA-4D9F-B5EA-B5424B2A8AAA}" type="datetimeFigureOut">
              <a:rPr lang="en-US" smtClean="0"/>
              <a:pPr/>
              <a:t>11/23/2022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1DC0B-843E-47D7-934D-1D7BFA7B347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752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52883-DDCA-4D9F-B5EA-B5424B2A8AAA}" type="datetimeFigureOut">
              <a:rPr lang="en-US" smtClean="0"/>
              <a:pPr/>
              <a:t>11/23/2022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1DC0B-843E-47D7-934D-1D7BFA7B347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648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52883-DDCA-4D9F-B5EA-B5424B2A8AAA}" type="datetimeFigureOut">
              <a:rPr lang="en-US" smtClean="0"/>
              <a:pPr/>
              <a:t>11/23/2022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1DC0B-843E-47D7-934D-1D7BFA7B347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5180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52883-DDCA-4D9F-B5EA-B5424B2A8AAA}" type="datetimeFigureOut">
              <a:rPr lang="en-US" smtClean="0"/>
              <a:pPr/>
              <a:t>11/23/2022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1DC0B-843E-47D7-934D-1D7BFA7B347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614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52883-DDCA-4D9F-B5EA-B5424B2A8AAA}" type="datetimeFigureOut">
              <a:rPr lang="en-US" smtClean="0"/>
              <a:pPr/>
              <a:t>11/23/2022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1DC0B-843E-47D7-934D-1D7BFA7B347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879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52883-DDCA-4D9F-B5EA-B5424B2A8AAA}" type="datetimeFigureOut">
              <a:rPr lang="en-US" smtClean="0"/>
              <a:pPr/>
              <a:t>11/23/2022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1DC0B-843E-47D7-934D-1D7BFA7B347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440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52883-DDCA-4D9F-B5EA-B5424B2A8AAA}" type="datetimeFigureOut">
              <a:rPr lang="en-US" smtClean="0"/>
              <a:pPr/>
              <a:t>11/23/2022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1DC0B-843E-47D7-934D-1D7BFA7B347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478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52883-DDCA-4D9F-B5EA-B5424B2A8AAA}" type="datetimeFigureOut">
              <a:rPr lang="en-US" smtClean="0"/>
              <a:pPr/>
              <a:t>11/23/2022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1DC0B-843E-47D7-934D-1D7BFA7B347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449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52883-DDCA-4D9F-B5EA-B5424B2A8AAA}" type="datetimeFigureOut">
              <a:rPr lang="en-US" smtClean="0"/>
              <a:pPr/>
              <a:t>11/23/2022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1DC0B-843E-47D7-934D-1D7BFA7B347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3414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52883-DDCA-4D9F-B5EA-B5424B2A8AAA}" type="datetimeFigureOut">
              <a:rPr lang="en-US" smtClean="0"/>
              <a:pPr/>
              <a:t>11/23/2022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1DC0B-843E-47D7-934D-1D7BFA7B347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1809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452883-DDCA-4D9F-B5EA-B5424B2A8AAA}" type="datetimeFigureOut">
              <a:rPr lang="en-US" smtClean="0"/>
              <a:pPr/>
              <a:t>11/23/2022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41DC0B-843E-47D7-934D-1D7BFA7B347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152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1 desarrollo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5738" y="-274003"/>
            <a:ext cx="12192000" cy="6860606"/>
          </a:xfrm>
          <a:prstGeom prst="rect">
            <a:avLst/>
          </a:prstGeom>
        </p:spPr>
      </p:pic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0" y="1643063"/>
            <a:ext cx="12192000" cy="2786061"/>
          </a:xfrm>
        </p:spPr>
        <p:txBody>
          <a:bodyPr>
            <a:normAutofit fontScale="90000"/>
          </a:bodyPr>
          <a:lstStyle/>
          <a:p>
            <a:pPr algn="ctr"/>
            <a:r>
              <a:rPr lang="es-ES" sz="4800" b="1" dirty="0">
                <a:solidFill>
                  <a:srgbClr val="FFFFFF"/>
                </a:solidFill>
                <a:latin typeface="Montserrat ExtraBold"/>
                <a:cs typeface="Montserrat ExtraBold"/>
              </a:rPr>
              <a:t>DERECHO DE REGISTRO</a:t>
            </a:r>
            <a:br>
              <a:rPr lang="es-ES_tradnl" sz="4800" dirty="0">
                <a:solidFill>
                  <a:srgbClr val="FFFFFF"/>
                </a:solidFill>
                <a:latin typeface="Montserrat ExtraBold"/>
                <a:cs typeface="Montserrat ExtraBold"/>
              </a:rPr>
            </a:br>
            <a:r>
              <a:rPr lang="es-ES" sz="4800" b="1" dirty="0">
                <a:solidFill>
                  <a:srgbClr val="FFFFFF"/>
                </a:solidFill>
                <a:latin typeface="Montserrat ExtraBold"/>
                <a:cs typeface="Montserrat ExtraBold"/>
              </a:rPr>
              <a:t>E INSPECCIÓN (</a:t>
            </a:r>
            <a:r>
              <a:rPr lang="es-ES" sz="4800" b="1" dirty="0" err="1">
                <a:solidFill>
                  <a:srgbClr val="FFFFFF"/>
                </a:solidFill>
                <a:latin typeface="Montserrat ExtraBold"/>
                <a:cs typeface="Montserrat ExtraBold"/>
              </a:rPr>
              <a:t>DReI</a:t>
            </a:r>
            <a:r>
              <a:rPr lang="es-ES" sz="4800" b="1" dirty="0">
                <a:solidFill>
                  <a:srgbClr val="FFFFFF"/>
                </a:solidFill>
                <a:latin typeface="Montserrat ExtraBold"/>
                <a:cs typeface="Montserrat ExtraBold"/>
              </a:rPr>
              <a:t>)</a:t>
            </a:r>
            <a:br>
              <a:rPr lang="es-ES" sz="4800" b="1" dirty="0">
                <a:solidFill>
                  <a:srgbClr val="FFFFFF"/>
                </a:solidFill>
                <a:latin typeface="Montserrat ExtraBold"/>
                <a:cs typeface="Montserrat ExtraBold"/>
              </a:rPr>
            </a:br>
            <a:br>
              <a:rPr lang="es-ES" b="1" dirty="0">
                <a:solidFill>
                  <a:srgbClr val="FFFFFF"/>
                </a:solidFill>
                <a:latin typeface="Montserrat ExtraBold"/>
                <a:cs typeface="Montserrat ExtraBold"/>
              </a:rPr>
            </a:br>
            <a:r>
              <a:rPr lang="es-ES" b="1" dirty="0">
                <a:solidFill>
                  <a:srgbClr val="FFFFFF"/>
                </a:solidFill>
                <a:latin typeface="Montserrat ExtraBold"/>
                <a:cs typeface="Montserrat ExtraBold"/>
              </a:rPr>
              <a:t>Régimen Simplificado “Pequeños Contribuyentes”</a:t>
            </a:r>
            <a:endParaRPr lang="es-ES_tradnl" dirty="0">
              <a:solidFill>
                <a:srgbClr val="FFFFFF"/>
              </a:solidFill>
              <a:latin typeface="Montserrat ExtraBold"/>
              <a:cs typeface="Montserrat ExtraBold"/>
            </a:endParaRPr>
          </a:p>
        </p:txBody>
      </p:sp>
    </p:spTree>
    <p:extLst>
      <p:ext uri="{BB962C8B-B14F-4D97-AF65-F5344CB8AC3E}">
        <p14:creationId xmlns:p14="http://schemas.microsoft.com/office/powerpoint/2010/main" val="16929419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1 desarrollo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541"/>
            <a:ext cx="12192000" cy="6860606"/>
          </a:xfrm>
          <a:prstGeom prst="rect">
            <a:avLst/>
          </a:prstGeom>
        </p:spPr>
      </p:pic>
      <p:sp>
        <p:nvSpPr>
          <p:cNvPr id="5" name="Título 1"/>
          <p:cNvSpPr txBox="1">
            <a:spLocks/>
          </p:cNvSpPr>
          <p:nvPr/>
        </p:nvSpPr>
        <p:spPr>
          <a:xfrm>
            <a:off x="1524000" y="1122362"/>
            <a:ext cx="9144000" cy="25019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_tradnl" sz="7200" b="1" spc="300" dirty="0">
                <a:solidFill>
                  <a:schemeClr val="bg1"/>
                </a:solidFill>
                <a:latin typeface="Montserrat Black"/>
                <a:cs typeface="Montserrat Black"/>
              </a:rPr>
              <a:t>¡</a:t>
            </a:r>
            <a:r>
              <a:rPr lang="es-ES" sz="7200" b="1" spc="300" dirty="0">
                <a:solidFill>
                  <a:schemeClr val="bg1"/>
                </a:solidFill>
                <a:latin typeface="Montserrat Black"/>
                <a:cs typeface="Montserrat Black"/>
              </a:rPr>
              <a:t>GRACIAS!</a:t>
            </a:r>
            <a:endParaRPr lang="es-ES_tradnl" sz="7200" spc="300" dirty="0">
              <a:solidFill>
                <a:schemeClr val="bg1"/>
              </a:solidFill>
              <a:latin typeface="Montserrat Black"/>
              <a:cs typeface="Montserrat Black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524000" y="4180114"/>
            <a:ext cx="9144000" cy="10776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s-AR" dirty="0">
                <a:solidFill>
                  <a:schemeClr val="bg1"/>
                </a:solidFill>
                <a:latin typeface="Montserrat SemiBold" panose="00000700000000000000" pitchFamily="2" charset="0"/>
              </a:rPr>
              <a:t>Secretaría de Desarrollo Económico</a:t>
            </a:r>
          </a:p>
        </p:txBody>
      </p:sp>
      <p:cxnSp>
        <p:nvCxnSpPr>
          <p:cNvPr id="7" name="Conector recto 8"/>
          <p:cNvCxnSpPr/>
          <p:nvPr/>
        </p:nvCxnSpPr>
        <p:spPr>
          <a:xfrm>
            <a:off x="2569029" y="4007088"/>
            <a:ext cx="7053943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188559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3 desarrollo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0606"/>
          </a:xfrm>
          <a:prstGeom prst="rect">
            <a:avLst/>
          </a:prstGeom>
        </p:spPr>
      </p:pic>
      <p:sp>
        <p:nvSpPr>
          <p:cNvPr id="5" name="Content Placeholder 1"/>
          <p:cNvSpPr>
            <a:spLocks noGrp="1"/>
          </p:cNvSpPr>
          <p:nvPr>
            <p:ph idx="1"/>
          </p:nvPr>
        </p:nvSpPr>
        <p:spPr>
          <a:xfrm>
            <a:off x="1914525" y="1098708"/>
            <a:ext cx="8629650" cy="470201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3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BENEFICIOS DEL RÉGIMEN SIMPLIFICADO</a:t>
            </a:r>
          </a:p>
          <a:p>
            <a:pPr marL="0" indent="0">
              <a:buNone/>
            </a:pPr>
            <a:endParaRPr lang="es-ES_tradnl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s-ES" b="1" dirty="0">
                <a:solidFill>
                  <a:srgbClr val="135CA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 lo “Económico”:</a:t>
            </a:r>
          </a:p>
          <a:p>
            <a:pPr marL="0" lvl="0" indent="0">
              <a:buNone/>
            </a:pPr>
            <a:r>
              <a:rPr lang="es-ES" b="1" dirty="0">
                <a:solidFill>
                  <a:srgbClr val="135CA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dirty="0">
                <a:solidFill>
                  <a:srgbClr val="135CA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Menos carga tributaria para el contribuyente (Tributan menos)</a:t>
            </a:r>
          </a:p>
          <a:p>
            <a:pPr marL="0" lvl="0" indent="0">
              <a:buNone/>
            </a:pPr>
            <a:endParaRPr lang="es-ES_tradnl" dirty="0">
              <a:solidFill>
                <a:srgbClr val="135CA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s-ES" b="1" dirty="0">
                <a:solidFill>
                  <a:srgbClr val="135CA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 lo “Administrativo”: </a:t>
            </a:r>
          </a:p>
          <a:p>
            <a:pPr marL="0" lvl="0" indent="0">
              <a:buNone/>
            </a:pPr>
            <a:r>
              <a:rPr lang="es-ES" dirty="0">
                <a:solidFill>
                  <a:srgbClr val="135CA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Pagan cuotas fijas sin el deber formal de la presentación de Declaraciones Juradas Mensuales.</a:t>
            </a:r>
          </a:p>
          <a:p>
            <a:pPr marL="0" indent="0">
              <a:buNone/>
            </a:pPr>
            <a:endParaRPr lang="es-ES_tradnl" dirty="0">
              <a:latin typeface="Montserrat SemiBold"/>
              <a:cs typeface="Montserrat SemiBold"/>
            </a:endParaRPr>
          </a:p>
        </p:txBody>
      </p:sp>
    </p:spTree>
    <p:extLst>
      <p:ext uri="{BB962C8B-B14F-4D97-AF65-F5344CB8AC3E}">
        <p14:creationId xmlns:p14="http://schemas.microsoft.com/office/powerpoint/2010/main" val="6560478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3 desarrollo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0606"/>
          </a:xfrm>
          <a:prstGeom prst="rect">
            <a:avLst/>
          </a:prstGeom>
        </p:spPr>
      </p:pic>
      <p:sp>
        <p:nvSpPr>
          <p:cNvPr id="5" name="Content Placeholder 1"/>
          <p:cNvSpPr>
            <a:spLocks noGrp="1"/>
          </p:cNvSpPr>
          <p:nvPr>
            <p:ph idx="1"/>
          </p:nvPr>
        </p:nvSpPr>
        <p:spPr>
          <a:xfrm>
            <a:off x="1457324" y="613565"/>
            <a:ext cx="9658351" cy="556487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s-E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s-E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CARACTERIZACIÓN</a:t>
            </a:r>
            <a:r>
              <a:rPr lang="es-E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 Régimen agrupa en tres categorías a los contribuyentes </a:t>
            </a:r>
          </a:p>
          <a:p>
            <a:pPr marL="0" indent="0" algn="just"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 función de su encuadramiento en el Monotributo:</a:t>
            </a:r>
          </a:p>
          <a:p>
            <a:pPr marL="0" indent="0">
              <a:buNone/>
            </a:pPr>
            <a:endParaRPr lang="es-ES_tradn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ES" b="1" dirty="0">
                <a:solidFill>
                  <a:srgbClr val="135CA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Categoría I ----- $1.200 --- Categorías A – B del Monotributo</a:t>
            </a:r>
            <a:endParaRPr lang="es-ES_tradnl" dirty="0">
              <a:solidFill>
                <a:srgbClr val="135CA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ES" b="1" dirty="0">
                <a:solidFill>
                  <a:srgbClr val="135CA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Categoría II ---- $1.400 --- Categorías C – D del Monotributo</a:t>
            </a:r>
            <a:endParaRPr lang="es-ES_tradnl" dirty="0">
              <a:solidFill>
                <a:srgbClr val="135CA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ES" b="1" dirty="0">
                <a:solidFill>
                  <a:srgbClr val="135CA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Categoría III --- $1.600 --- Categorías E – F del Monotributo</a:t>
            </a:r>
            <a:endParaRPr lang="es-ES_tradnl" dirty="0">
              <a:solidFill>
                <a:srgbClr val="135CA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s-ES_tradnl" sz="2400" dirty="0">
              <a:solidFill>
                <a:srgbClr val="135CA9"/>
              </a:solidFill>
            </a:endParaRPr>
          </a:p>
          <a:p>
            <a:pPr marL="0" indent="0">
              <a:buNone/>
            </a:pPr>
            <a:r>
              <a:rPr lang="es-ES_tradnl" sz="2400" dirty="0">
                <a:solidFill>
                  <a:srgbClr val="135CA9"/>
                </a:solidFill>
              </a:rPr>
              <a:t>(Valores para el período fiscal 2023)</a:t>
            </a:r>
          </a:p>
          <a:p>
            <a:pPr marL="0" indent="0">
              <a:buNone/>
            </a:pPr>
            <a:endParaRPr lang="es-ES_tradnl" dirty="0">
              <a:latin typeface="Montserrat SemiBold"/>
              <a:cs typeface="Montserrat SemiBold"/>
            </a:endParaRPr>
          </a:p>
        </p:txBody>
      </p:sp>
    </p:spTree>
    <p:extLst>
      <p:ext uri="{BB962C8B-B14F-4D97-AF65-F5344CB8AC3E}">
        <p14:creationId xmlns:p14="http://schemas.microsoft.com/office/powerpoint/2010/main" val="25995901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3 desarrollo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0606"/>
          </a:xfrm>
          <a:prstGeom prst="rect">
            <a:avLst/>
          </a:prstGeom>
        </p:spPr>
      </p:pic>
      <p:sp>
        <p:nvSpPr>
          <p:cNvPr id="5" name="Content Placeholder 1"/>
          <p:cNvSpPr>
            <a:spLocks noGrp="1"/>
          </p:cNvSpPr>
          <p:nvPr>
            <p:ph idx="1"/>
          </p:nvPr>
        </p:nvSpPr>
        <p:spPr>
          <a:xfrm>
            <a:off x="1743075" y="1098707"/>
            <a:ext cx="8629650" cy="507973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E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BENEFICIOS SEGÚN MODALIDAD DE PAGO</a:t>
            </a:r>
          </a:p>
          <a:p>
            <a:pPr marL="0" indent="0">
              <a:buNone/>
            </a:pPr>
            <a:endParaRPr lang="es-ES_tradn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ES" b="1" u="sng" dirty="0">
                <a:solidFill>
                  <a:srgbClr val="135CA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Opción Pago Anual:</a:t>
            </a:r>
            <a:r>
              <a:rPr lang="es-ES" dirty="0">
                <a:solidFill>
                  <a:srgbClr val="135CA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s-ES" dirty="0">
                <a:solidFill>
                  <a:srgbClr val="135CA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Pagando en Enero se bonifican 2 cuotas, es decir que pagan 10 cuotas en lugar de 12.</a:t>
            </a:r>
          </a:p>
          <a:p>
            <a:pPr marL="0" indent="0">
              <a:buNone/>
            </a:pPr>
            <a:r>
              <a:rPr lang="es-ES_tradnl" dirty="0">
                <a:solidFill>
                  <a:srgbClr val="135CA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r>
              <a:rPr lang="es-ES" b="1" u="sng" dirty="0">
                <a:solidFill>
                  <a:srgbClr val="135CA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Opción de Pago en Cuotas con Adhesión al Débito Automático</a:t>
            </a:r>
            <a:r>
              <a:rPr lang="es-ES" dirty="0">
                <a:solidFill>
                  <a:srgbClr val="135CA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es-ES" dirty="0">
                <a:solidFill>
                  <a:srgbClr val="135CA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 aplica un descuento del 5%</a:t>
            </a:r>
            <a:endParaRPr lang="es-ES" b="1" dirty="0">
              <a:solidFill>
                <a:srgbClr val="135CA9"/>
              </a:solidFill>
              <a:latin typeface="Montserrat SemiBold"/>
              <a:cs typeface="Montserrat SemiBold"/>
            </a:endParaRPr>
          </a:p>
          <a:p>
            <a:pPr marL="0" indent="0">
              <a:buNone/>
            </a:pPr>
            <a:endParaRPr lang="es-ES_tradnl" dirty="0">
              <a:latin typeface="Montserrat SemiBold"/>
              <a:cs typeface="Montserrat SemiBold"/>
            </a:endParaRPr>
          </a:p>
        </p:txBody>
      </p:sp>
    </p:spTree>
    <p:extLst>
      <p:ext uri="{BB962C8B-B14F-4D97-AF65-F5344CB8AC3E}">
        <p14:creationId xmlns:p14="http://schemas.microsoft.com/office/powerpoint/2010/main" val="20280578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1 desarrollo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541"/>
            <a:ext cx="12192000" cy="6860606"/>
          </a:xfrm>
          <a:prstGeom prst="rect">
            <a:avLst/>
          </a:prstGeom>
        </p:spPr>
      </p:pic>
      <p:sp>
        <p:nvSpPr>
          <p:cNvPr id="5" name="Título 1"/>
          <p:cNvSpPr txBox="1">
            <a:spLocks/>
          </p:cNvSpPr>
          <p:nvPr/>
        </p:nvSpPr>
        <p:spPr>
          <a:xfrm>
            <a:off x="1524000" y="1814512"/>
            <a:ext cx="9144000" cy="27146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sz="4900" b="1" dirty="0">
                <a:solidFill>
                  <a:srgbClr val="FFFFFF"/>
                </a:solidFill>
                <a:latin typeface="Montserrat ExtraBold"/>
                <a:cs typeface="Montserrat ExtraBold"/>
              </a:rPr>
              <a:t>DERECHO DE REGISTRO</a:t>
            </a:r>
            <a:br>
              <a:rPr lang="es-ES_tradnl" sz="4900" dirty="0">
                <a:solidFill>
                  <a:srgbClr val="FFFFFF"/>
                </a:solidFill>
                <a:latin typeface="Montserrat ExtraBold"/>
                <a:cs typeface="Montserrat ExtraBold"/>
              </a:rPr>
            </a:br>
            <a:r>
              <a:rPr lang="es-ES" sz="4900" b="1" dirty="0">
                <a:solidFill>
                  <a:srgbClr val="FFFFFF"/>
                </a:solidFill>
                <a:latin typeface="Montserrat ExtraBold"/>
                <a:cs typeface="Montserrat ExtraBold"/>
              </a:rPr>
              <a:t>e INSPECCIÓN (DReI)</a:t>
            </a:r>
            <a:br>
              <a:rPr lang="es-ES" sz="4900" b="1" spc="300" dirty="0">
                <a:solidFill>
                  <a:schemeClr val="bg1"/>
                </a:solidFill>
                <a:latin typeface="Montserrat Black"/>
                <a:cs typeface="Montserrat Black"/>
              </a:rPr>
            </a:br>
            <a:br>
              <a:rPr lang="es-ES" sz="4900" b="1" spc="300" dirty="0">
                <a:solidFill>
                  <a:schemeClr val="bg1"/>
                </a:solidFill>
                <a:latin typeface="Montserrat Black"/>
                <a:cs typeface="Montserrat Black"/>
              </a:rPr>
            </a:br>
            <a:r>
              <a:rPr lang="es-ES" sz="4900" b="1" spc="300" dirty="0">
                <a:solidFill>
                  <a:schemeClr val="bg1"/>
                </a:solidFill>
                <a:latin typeface="Montserrat Black"/>
                <a:cs typeface="Montserrat Black"/>
              </a:rPr>
              <a:t>Exención Nuevos Contribuyentes</a:t>
            </a:r>
            <a:endParaRPr lang="es-ES_tradnl" sz="7200" spc="300" dirty="0">
              <a:solidFill>
                <a:schemeClr val="bg1"/>
              </a:solidFill>
              <a:latin typeface="Montserrat Black"/>
              <a:cs typeface="Montserrat Black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524000" y="4180114"/>
            <a:ext cx="9144000" cy="10776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es-AR" dirty="0">
              <a:solidFill>
                <a:schemeClr val="bg1"/>
              </a:solidFill>
              <a:latin typeface="Montserrat SemiBold" panose="000007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55828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3 desarrollo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0606"/>
          </a:xfrm>
          <a:prstGeom prst="rect">
            <a:avLst/>
          </a:prstGeom>
        </p:spPr>
      </p:pic>
      <p:sp>
        <p:nvSpPr>
          <p:cNvPr id="5" name="Content Placeholder 1"/>
          <p:cNvSpPr>
            <a:spLocks noGrp="1"/>
          </p:cNvSpPr>
          <p:nvPr>
            <p:ph idx="1"/>
          </p:nvPr>
        </p:nvSpPr>
        <p:spPr>
          <a:xfrm>
            <a:off x="1557338" y="228600"/>
            <a:ext cx="9158287" cy="5900738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s-ES" b="1" u="sng" dirty="0">
                <a:latin typeface="Times New Roman" panose="02020603050405020304" pitchFamily="18" charset="0"/>
                <a:cs typeface="Times New Roman" pitchFamily="18" charset="0"/>
              </a:rPr>
              <a:t>EXENCIÓN NUEVOS CONTRIBUYENTES DEL </a:t>
            </a:r>
            <a:r>
              <a:rPr lang="es-ES" b="1" u="sng" dirty="0" err="1">
                <a:latin typeface="Times New Roman" panose="02020603050405020304" pitchFamily="18" charset="0"/>
                <a:cs typeface="Times New Roman" pitchFamily="18" charset="0"/>
              </a:rPr>
              <a:t>DReI</a:t>
            </a:r>
            <a:endParaRPr lang="es-ES" b="1" u="sng" dirty="0">
              <a:latin typeface="Times New Roman" panose="02020603050405020304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es-ES" b="1" u="sng" dirty="0">
              <a:latin typeface="Times New Roman" panose="02020603050405020304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s-ES" sz="2400" b="1" u="sng" dirty="0">
                <a:latin typeface="Times New Roman" panose="02020603050405020304" pitchFamily="18" charset="0"/>
                <a:cs typeface="Times New Roman" pitchFamily="18" charset="0"/>
              </a:rPr>
              <a:t>SUJETOS</a:t>
            </a:r>
            <a:r>
              <a:rPr lang="es-ES" sz="2400" b="1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 algn="just">
              <a:buNone/>
            </a:pPr>
            <a:r>
              <a:rPr lang="es-ES" dirty="0">
                <a:solidFill>
                  <a:srgbClr val="135CA9"/>
                </a:solidFill>
                <a:latin typeface="Times New Roman" pitchFamily="18" charset="0"/>
                <a:cs typeface="Times New Roman" pitchFamily="18" charset="0"/>
              </a:rPr>
              <a:t>Todos los nuevos contribuyentes, ya sean del Régimen General o Régimen Simplificado. </a:t>
            </a:r>
          </a:p>
          <a:p>
            <a:pPr marL="0" indent="0" algn="just">
              <a:buNone/>
            </a:pPr>
            <a:endParaRPr lang="es-ES" sz="1100" b="1" u="sng" dirty="0">
              <a:latin typeface="Times New Roman" panose="02020603050405020304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s-ES" sz="2400" b="1" u="sng" dirty="0">
                <a:latin typeface="Times New Roman" panose="02020603050405020304" pitchFamily="18" charset="0"/>
                <a:cs typeface="Times New Roman" pitchFamily="18" charset="0"/>
              </a:rPr>
              <a:t>OBJETO</a:t>
            </a:r>
          </a:p>
          <a:p>
            <a:pPr marL="0" indent="0" algn="just">
              <a:buNone/>
            </a:pPr>
            <a:r>
              <a:rPr lang="es-ES" dirty="0">
                <a:solidFill>
                  <a:srgbClr val="135CA9"/>
                </a:solidFill>
                <a:latin typeface="Times New Roman" pitchFamily="18" charset="0"/>
                <a:cs typeface="Times New Roman" pitchFamily="18" charset="0"/>
              </a:rPr>
              <a:t>Todas las actividades económicas, cualquiera sea su naturaleza.</a:t>
            </a:r>
          </a:p>
          <a:p>
            <a:pPr marL="0" indent="0" algn="just">
              <a:buNone/>
            </a:pPr>
            <a:endParaRPr lang="es-ES" sz="1000" b="1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s-ES" sz="2400" b="1" u="sng" dirty="0">
                <a:latin typeface="Times New Roman" panose="02020603050405020304" pitchFamily="18" charset="0"/>
                <a:cs typeface="Times New Roman" pitchFamily="18" charset="0"/>
              </a:rPr>
              <a:t>BENEFICIO</a:t>
            </a:r>
          </a:p>
          <a:p>
            <a:pPr marL="0" indent="0" algn="just">
              <a:buNone/>
            </a:pPr>
            <a:r>
              <a:rPr lang="es-ES" dirty="0">
                <a:solidFill>
                  <a:srgbClr val="135CA9"/>
                </a:solidFill>
                <a:latin typeface="Times New Roman" panose="02020603050405020304" pitchFamily="18" charset="0"/>
                <a:cs typeface="Times New Roman" pitchFamily="18" charset="0"/>
              </a:rPr>
              <a:t>Exención del pago por un año del Derecho de Registro e Inspección (DReI) con opción a renovación de hasta un año más</a:t>
            </a:r>
            <a:r>
              <a:rPr lang="es-ES" b="1" dirty="0">
                <a:solidFill>
                  <a:srgbClr val="135CA9"/>
                </a:solidFill>
                <a:latin typeface="Times New Roman" panose="02020603050405020304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endParaRPr lang="es-ES_tradnl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s-ES_tradnl" dirty="0">
              <a:latin typeface="Montserrat SemiBold"/>
              <a:cs typeface="Montserrat SemiBold"/>
            </a:endParaRPr>
          </a:p>
        </p:txBody>
      </p:sp>
    </p:spTree>
    <p:extLst>
      <p:ext uri="{BB962C8B-B14F-4D97-AF65-F5344CB8AC3E}">
        <p14:creationId xmlns:p14="http://schemas.microsoft.com/office/powerpoint/2010/main" val="26291330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3 desarrollo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0606"/>
          </a:xfrm>
          <a:prstGeom prst="rect">
            <a:avLst/>
          </a:prstGeom>
        </p:spPr>
      </p:pic>
      <p:sp>
        <p:nvSpPr>
          <p:cNvPr id="5" name="Content Placeholder 1"/>
          <p:cNvSpPr>
            <a:spLocks noGrp="1"/>
          </p:cNvSpPr>
          <p:nvPr>
            <p:ph idx="1"/>
          </p:nvPr>
        </p:nvSpPr>
        <p:spPr>
          <a:xfrm>
            <a:off x="1914525" y="1098708"/>
            <a:ext cx="8629650" cy="470201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b="1" u="sng" dirty="0">
                <a:latin typeface="Times New Roman" pitchFamily="18" charset="0"/>
                <a:cs typeface="Times New Roman" pitchFamily="18" charset="0"/>
              </a:rPr>
              <a:t>RENOVACIÓN DEL BENEFICIO</a:t>
            </a:r>
          </a:p>
          <a:p>
            <a:pPr marL="0" indent="0">
              <a:buNone/>
            </a:pPr>
            <a:endParaRPr lang="es-ES" b="1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>
              <a:buAutoNum type="alphaLcParenR"/>
            </a:pPr>
            <a:r>
              <a:rPr lang="es-ES" b="1" dirty="0">
                <a:latin typeface="Times New Roman" pitchFamily="18" charset="0"/>
                <a:cs typeface="Times New Roman" pitchFamily="18" charset="0"/>
              </a:rPr>
              <a:t>Seis (6) Períodos Fiscales:</a:t>
            </a:r>
          </a:p>
          <a:p>
            <a:pPr marL="0" indent="0" algn="just">
              <a:buNone/>
            </a:pPr>
            <a:r>
              <a:rPr lang="es-ES" dirty="0">
                <a:solidFill>
                  <a:srgbClr val="135CA9"/>
                </a:solidFill>
                <a:latin typeface="Times New Roman" pitchFamily="18" charset="0"/>
                <a:cs typeface="Times New Roman" pitchFamily="18" charset="0"/>
              </a:rPr>
              <a:t>Incremento entre 25% y hasta el 50% del personal en relación de dependencia.</a:t>
            </a:r>
          </a:p>
          <a:p>
            <a:pPr marL="0" indent="0" algn="just">
              <a:buNone/>
            </a:pPr>
            <a:endParaRPr lang="es-ES" b="1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>
              <a:buNone/>
            </a:pPr>
            <a:r>
              <a:rPr lang="es-ES" b="1" dirty="0">
                <a:latin typeface="Times New Roman" pitchFamily="18" charset="0"/>
                <a:cs typeface="Times New Roman" pitchFamily="18" charset="0"/>
              </a:rPr>
              <a:t>b) Doce (12) Períodos Fiscales: </a:t>
            </a:r>
          </a:p>
          <a:p>
            <a:pPr marL="514350" indent="-514350" algn="just">
              <a:lnSpc>
                <a:spcPct val="100000"/>
              </a:lnSpc>
              <a:buNone/>
            </a:pPr>
            <a:r>
              <a:rPr lang="es-ES" dirty="0">
                <a:latin typeface="Times New Roman" pitchFamily="18" charset="0"/>
                <a:cs typeface="Times New Roman" pitchFamily="18" charset="0"/>
              </a:rPr>
              <a:t>Incremento más del 50% del personal en relación de</a:t>
            </a:r>
          </a:p>
          <a:p>
            <a:pPr marL="514350" indent="-514350" algn="just">
              <a:buNone/>
            </a:pPr>
            <a:r>
              <a:rPr lang="es-ES" dirty="0">
                <a:latin typeface="Times New Roman" pitchFamily="18" charset="0"/>
                <a:cs typeface="Times New Roman" pitchFamily="18" charset="0"/>
              </a:rPr>
              <a:t>dependencia.</a:t>
            </a:r>
          </a:p>
          <a:p>
            <a:pPr marL="0" indent="0">
              <a:buNone/>
            </a:pPr>
            <a:endParaRPr lang="es-ES_tradnl" dirty="0">
              <a:latin typeface="Montserrat SemiBold"/>
              <a:cs typeface="Montserrat SemiBold"/>
            </a:endParaRPr>
          </a:p>
        </p:txBody>
      </p:sp>
    </p:spTree>
    <p:extLst>
      <p:ext uri="{BB962C8B-B14F-4D97-AF65-F5344CB8AC3E}">
        <p14:creationId xmlns:p14="http://schemas.microsoft.com/office/powerpoint/2010/main" val="9651393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1 desarrollo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541"/>
            <a:ext cx="12192000" cy="6860606"/>
          </a:xfrm>
          <a:prstGeom prst="rect">
            <a:avLst/>
          </a:prstGeom>
        </p:spPr>
      </p:pic>
      <p:sp>
        <p:nvSpPr>
          <p:cNvPr id="5" name="Título 1"/>
          <p:cNvSpPr txBox="1">
            <a:spLocks/>
          </p:cNvSpPr>
          <p:nvPr/>
        </p:nvSpPr>
        <p:spPr>
          <a:xfrm>
            <a:off x="1524000" y="1600200"/>
            <a:ext cx="9144000" cy="27574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sz="4900" b="1" dirty="0">
                <a:solidFill>
                  <a:srgbClr val="FFFFFF"/>
                </a:solidFill>
                <a:latin typeface="Montserrat ExtraBold"/>
                <a:cs typeface="Montserrat ExtraBold"/>
              </a:rPr>
              <a:t>DERECHO DE REGISTRO</a:t>
            </a:r>
            <a:br>
              <a:rPr lang="es-ES_tradnl" sz="4900" dirty="0">
                <a:solidFill>
                  <a:srgbClr val="FFFFFF"/>
                </a:solidFill>
                <a:latin typeface="Montserrat ExtraBold"/>
                <a:cs typeface="Montserrat ExtraBold"/>
              </a:rPr>
            </a:br>
            <a:r>
              <a:rPr lang="es-ES" sz="4900" b="1" dirty="0">
                <a:solidFill>
                  <a:srgbClr val="FFFFFF"/>
                </a:solidFill>
                <a:latin typeface="Montserrat ExtraBold"/>
                <a:cs typeface="Montserrat ExtraBold"/>
              </a:rPr>
              <a:t>e INSPECCIÓN (DReI)</a:t>
            </a:r>
          </a:p>
          <a:p>
            <a:pPr algn="ctr"/>
            <a:br>
              <a:rPr lang="es-ES" sz="4900" b="1" spc="300" dirty="0">
                <a:solidFill>
                  <a:schemeClr val="bg1"/>
                </a:solidFill>
                <a:latin typeface="Montserrat Black"/>
                <a:cs typeface="Montserrat Black"/>
              </a:rPr>
            </a:br>
            <a:r>
              <a:rPr lang="es-ES" sz="4100" b="1" spc="300" dirty="0">
                <a:solidFill>
                  <a:schemeClr val="bg1"/>
                </a:solidFill>
                <a:latin typeface="Montserrat Black"/>
                <a:cs typeface="Montserrat Black"/>
              </a:rPr>
              <a:t>Régimen General </a:t>
            </a:r>
          </a:p>
          <a:p>
            <a:pPr algn="ctr"/>
            <a:r>
              <a:rPr lang="es-ES_tradnl" sz="4100" spc="300" dirty="0">
                <a:solidFill>
                  <a:schemeClr val="bg1"/>
                </a:solidFill>
                <a:latin typeface="Montserrat Black"/>
                <a:cs typeface="Montserrat Black"/>
              </a:rPr>
              <a:t>“NOVEDAD”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524000" y="4180114"/>
            <a:ext cx="9144000" cy="10776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es-AR" dirty="0">
              <a:solidFill>
                <a:schemeClr val="bg1"/>
              </a:solidFill>
              <a:latin typeface="Montserrat SemiBold" panose="000007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64983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3 desarrollo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206" y="-2606"/>
            <a:ext cx="12192000" cy="6860606"/>
          </a:xfrm>
          <a:prstGeom prst="rect">
            <a:avLst/>
          </a:prstGeom>
        </p:spPr>
      </p:pic>
      <p:sp>
        <p:nvSpPr>
          <p:cNvPr id="5" name="Content Placeholder 1"/>
          <p:cNvSpPr>
            <a:spLocks noGrp="1"/>
          </p:cNvSpPr>
          <p:nvPr>
            <p:ph idx="1"/>
          </p:nvPr>
        </p:nvSpPr>
        <p:spPr>
          <a:xfrm>
            <a:off x="1914525" y="571500"/>
            <a:ext cx="8486775" cy="542925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s-ES_tradnl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ELIMINACION DE LA OBLIGATORIEDAD DE LA DECLARACIÓN JURADA ANUAL</a:t>
            </a:r>
          </a:p>
          <a:p>
            <a:pPr marL="0" indent="0" algn="ctr">
              <a:buNone/>
            </a:pPr>
            <a:endParaRPr lang="es-ES_tradnl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s-ES_trad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implementación del nuevo S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istema de Administración Tributaria (SAT) permitió un adecuado control y perfeccionamiento de la base de datos integral del tributo contribuyendo a:</a:t>
            </a:r>
          </a:p>
          <a:p>
            <a:pPr marL="0" indent="0" algn="just">
              <a:buNone/>
            </a:pPr>
            <a:endParaRPr lang="es-A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AR" dirty="0">
                <a:solidFill>
                  <a:srgbClr val="135CA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simplificación de trámites en beneficio del contribuyente.</a:t>
            </a:r>
          </a:p>
          <a:p>
            <a:pPr algn="just"/>
            <a:r>
              <a:rPr lang="es-AR" dirty="0">
                <a:solidFill>
                  <a:srgbClr val="135CA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Una mayor eficiencia de la Administración Tributaria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s-ES" sz="2400" dirty="0">
                <a:solidFill>
                  <a:srgbClr val="135CA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(Trabajo realizado conjuntamente con la Asociación de Graduados en Ciencias Económicas del Norte Santafesino)</a:t>
            </a:r>
            <a:endParaRPr lang="es-AR" sz="2400" dirty="0">
              <a:solidFill>
                <a:srgbClr val="135CA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s-ES_tradn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s-ES_tradnl" dirty="0">
              <a:latin typeface="Montserrat SemiBold"/>
              <a:cs typeface="Montserrat SemiBold"/>
            </a:endParaRPr>
          </a:p>
        </p:txBody>
      </p:sp>
    </p:spTree>
    <p:extLst>
      <p:ext uri="{BB962C8B-B14F-4D97-AF65-F5344CB8AC3E}">
        <p14:creationId xmlns:p14="http://schemas.microsoft.com/office/powerpoint/2010/main" val="399150792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952</TotalTime>
  <Words>379</Words>
  <Application>Microsoft Office PowerPoint</Application>
  <PresentationFormat>Panorámica</PresentationFormat>
  <Paragraphs>57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8" baseType="lpstr">
      <vt:lpstr>Arial</vt:lpstr>
      <vt:lpstr>Calibri</vt:lpstr>
      <vt:lpstr>Calibri Light</vt:lpstr>
      <vt:lpstr>Montserrat Black</vt:lpstr>
      <vt:lpstr>Montserrat ExtraBold</vt:lpstr>
      <vt:lpstr>Montserrat SemiBold</vt:lpstr>
      <vt:lpstr>Times New Roman</vt:lpstr>
      <vt:lpstr>Tema de Office</vt:lpstr>
      <vt:lpstr>DERECHO DE REGISTRO E INSPECCIÓN (DReI)  Régimen Simplificado “Pequeños Contribuyentes”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InKulpado666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Área Prevención de Consumos Problemáticos</dc:title>
  <dc:creator>AREA SALUD RQTA 1</dc:creator>
  <cp:lastModifiedBy>Usuario</cp:lastModifiedBy>
  <cp:revision>50</cp:revision>
  <dcterms:created xsi:type="dcterms:W3CDTF">2021-03-29T11:17:47Z</dcterms:created>
  <dcterms:modified xsi:type="dcterms:W3CDTF">2022-11-24T02:46:24Z</dcterms:modified>
</cp:coreProperties>
</file>